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7" r:id="rId2"/>
    <p:sldId id="270" r:id="rId3"/>
    <p:sldId id="271" r:id="rId4"/>
    <p:sldId id="272" r:id="rId5"/>
    <p:sldId id="273" r:id="rId6"/>
    <p:sldId id="274" r:id="rId7"/>
    <p:sldId id="275" r:id="rId8"/>
    <p:sldId id="276" r:id="rId9"/>
    <p:sldId id="277" r:id="rId10"/>
    <p:sldId id="278" r:id="rId11"/>
    <p:sldId id="279" r:id="rId12"/>
    <p:sldId id="281"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8" r:id="rId38"/>
    <p:sldId id="269" r:id="rId39"/>
  </p:sldIdLst>
  <p:sldSz cx="8229600" cy="6172200"/>
  <p:notesSz cx="6858000" cy="9144000"/>
  <p:defaultText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6300"/>
    <a:srgbClr val="08552B"/>
    <a:srgbClr val="11B35A"/>
    <a:srgbClr val="0B7B3E"/>
    <a:srgbClr val="0A7038"/>
    <a:srgbClr val="0C8241"/>
    <a:srgbClr val="0FA151"/>
    <a:srgbClr val="0B773C"/>
    <a:srgbClr val="76B900"/>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364" autoAdjust="0"/>
  </p:normalViewPr>
  <p:slideViewPr>
    <p:cSldViewPr snapToGrid="0">
      <p:cViewPr varScale="1">
        <p:scale>
          <a:sx n="129" d="100"/>
          <a:sy n="129" d="100"/>
        </p:scale>
        <p:origin x="-1548" y="-96"/>
      </p:cViewPr>
      <p:guideLst>
        <p:guide orient="horz" pos="1944"/>
        <p:guide pos="25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ealbuz:Documents:ComputerVisionWork:Performance:JetsonTX1_Launch:nvbench_10302015.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solidFill>
                  <a:srgbClr val="000000"/>
                </a:solidFill>
              </a:defRPr>
            </a:pPr>
            <a:r>
              <a:rPr lang="en-US" sz="1600" dirty="0">
                <a:solidFill>
                  <a:srgbClr val="000000"/>
                </a:solidFill>
              </a:rPr>
              <a:t>Computer Vision Score Overall on </a:t>
            </a:r>
            <a:r>
              <a:rPr lang="en-US" sz="1600" dirty="0" err="1" smtClean="0">
                <a:solidFill>
                  <a:srgbClr val="000000"/>
                </a:solidFill>
              </a:rPr>
              <a:t>Jetson</a:t>
            </a:r>
            <a:r>
              <a:rPr lang="en-US" sz="1600" baseline="0" dirty="0">
                <a:solidFill>
                  <a:srgbClr val="000000"/>
                </a:solidFill>
              </a:rPr>
              <a:t> </a:t>
            </a:r>
            <a:r>
              <a:rPr lang="en-US" sz="1600" dirty="0" smtClean="0">
                <a:solidFill>
                  <a:srgbClr val="000000"/>
                </a:solidFill>
              </a:rPr>
              <a:t>TX1</a:t>
            </a:r>
            <a:endParaRPr lang="en-US" sz="1600" dirty="0">
              <a:solidFill>
                <a:srgbClr val="000000"/>
              </a:solidFill>
            </a:endParaRPr>
          </a:p>
          <a:p>
            <a:pPr>
              <a:defRPr>
                <a:solidFill>
                  <a:srgbClr val="000000"/>
                </a:solidFill>
              </a:defRPr>
            </a:pPr>
            <a:r>
              <a:rPr lang="en-US" sz="1600" dirty="0">
                <a:solidFill>
                  <a:srgbClr val="000000"/>
                </a:solidFill>
              </a:rPr>
              <a:t>OpenCV4Tegra vs.</a:t>
            </a:r>
            <a:r>
              <a:rPr lang="en-US" sz="1600" baseline="0" dirty="0">
                <a:solidFill>
                  <a:srgbClr val="000000"/>
                </a:solidFill>
              </a:rPr>
              <a:t> </a:t>
            </a:r>
            <a:r>
              <a:rPr lang="en-US" sz="1600" baseline="0" dirty="0" err="1">
                <a:solidFill>
                  <a:srgbClr val="000000"/>
                </a:solidFill>
              </a:rPr>
              <a:t>VisionWorks</a:t>
            </a:r>
            <a:endParaRPr lang="en-US" sz="1600" dirty="0">
              <a:solidFill>
                <a:srgbClr val="000000"/>
              </a:solidFill>
            </a:endParaRPr>
          </a:p>
        </c:rich>
      </c:tx>
      <c:layout/>
      <c:overlay val="0"/>
    </c:title>
    <c:autoTitleDeleted val="0"/>
    <c:plotArea>
      <c:layout/>
      <c:barChart>
        <c:barDir val="col"/>
        <c:grouping val="clustered"/>
        <c:varyColors val="0"/>
        <c:ser>
          <c:idx val="0"/>
          <c:order val="0"/>
          <c:tx>
            <c:strRef>
              <c:f>OpenCV_vs_VIsionWorks!$M$12</c:f>
              <c:strCache>
                <c:ptCount val="1"/>
                <c:pt idx="0">
                  <c:v>Score</c:v>
                </c:pt>
              </c:strCache>
            </c:strRef>
          </c:tx>
          <c:invertIfNegative val="0"/>
          <c:dPt>
            <c:idx val="0"/>
            <c:invertIfNegative val="0"/>
            <c:bubble3D val="0"/>
            <c:spPr>
              <a:solidFill>
                <a:srgbClr val="FF0000"/>
              </a:solidFill>
            </c:spPr>
          </c:dPt>
          <c:dPt>
            <c:idx val="1"/>
            <c:invertIfNegative val="0"/>
            <c:bubble3D val="0"/>
            <c:spPr>
              <a:solidFill>
                <a:srgbClr val="0071C5"/>
              </a:solidFill>
            </c:spPr>
          </c:dPt>
          <c:dPt>
            <c:idx val="2"/>
            <c:invertIfNegative val="0"/>
            <c:bubble3D val="0"/>
            <c:spPr>
              <a:solidFill>
                <a:srgbClr val="A088D4"/>
              </a:solidFill>
            </c:spPr>
          </c:dPt>
          <c:dPt>
            <c:idx val="3"/>
            <c:invertIfNegative val="0"/>
            <c:bubble3D val="0"/>
            <c:spPr>
              <a:solidFill>
                <a:srgbClr val="57CB51"/>
              </a:solidFill>
            </c:spPr>
          </c:dPt>
          <c:dLbls>
            <c:dLbl>
              <c:idx val="0"/>
              <c:numFmt formatCode="#,##0.0" sourceLinked="0"/>
              <c:spPr/>
              <c:txPr>
                <a:bodyPr/>
                <a:lstStyle/>
                <a:p>
                  <a:pPr>
                    <a:defRPr sz="1800">
                      <a:solidFill>
                        <a:schemeClr val="accent1">
                          <a:lumMod val="50000"/>
                        </a:schemeClr>
                      </a:solidFill>
                    </a:defRPr>
                  </a:pPr>
                  <a:endParaRPr lang="en-US"/>
                </a:p>
              </c:txPr>
              <c:showLegendKey val="0"/>
              <c:showVal val="1"/>
              <c:showCatName val="0"/>
              <c:showSerName val="0"/>
              <c:showPercent val="0"/>
              <c:showBubbleSize val="0"/>
            </c:dLbl>
            <c:dLbl>
              <c:idx val="1"/>
              <c:numFmt formatCode="#,##0.0" sourceLinked="0"/>
              <c:spPr/>
              <c:txPr>
                <a:bodyPr/>
                <a:lstStyle/>
                <a:p>
                  <a:pPr>
                    <a:defRPr sz="1800">
                      <a:solidFill>
                        <a:schemeClr val="accent5">
                          <a:lumMod val="50000"/>
                        </a:schemeClr>
                      </a:solidFill>
                    </a:defRPr>
                  </a:pPr>
                  <a:endParaRPr lang="en-US"/>
                </a:p>
              </c:txPr>
              <c:showLegendKey val="0"/>
              <c:showVal val="1"/>
              <c:showCatName val="0"/>
              <c:showSerName val="0"/>
              <c:showPercent val="0"/>
              <c:showBubbleSize val="0"/>
            </c:dLbl>
            <c:dLbl>
              <c:idx val="2"/>
              <c:numFmt formatCode="#,##0.0" sourceLinked="0"/>
              <c:spPr/>
              <c:txPr>
                <a:bodyPr/>
                <a:lstStyle/>
                <a:p>
                  <a:pPr>
                    <a:defRPr sz="1800">
                      <a:solidFill>
                        <a:schemeClr val="accent6">
                          <a:lumMod val="75000"/>
                        </a:schemeClr>
                      </a:solidFill>
                    </a:defRPr>
                  </a:pPr>
                  <a:endParaRPr lang="en-US"/>
                </a:p>
              </c:txPr>
              <c:showLegendKey val="0"/>
              <c:showVal val="1"/>
              <c:showCatName val="0"/>
              <c:showSerName val="0"/>
              <c:showPercent val="0"/>
              <c:showBubbleSize val="0"/>
            </c:dLbl>
            <c:dLbl>
              <c:idx val="3"/>
              <c:numFmt formatCode="#,##0.0" sourceLinked="0"/>
              <c:spPr/>
              <c:txPr>
                <a:bodyPr/>
                <a:lstStyle/>
                <a:p>
                  <a:pPr>
                    <a:defRPr sz="1800">
                      <a:solidFill>
                        <a:schemeClr val="tx2">
                          <a:lumMod val="75000"/>
                        </a:schemeClr>
                      </a:solidFill>
                    </a:defRPr>
                  </a:pPr>
                  <a:endParaRPr lang="en-US"/>
                </a:p>
              </c:txPr>
              <c:showLegendKey val="0"/>
              <c:showVal val="1"/>
              <c:showCatName val="0"/>
              <c:showSerName val="0"/>
              <c:showPercent val="0"/>
              <c:showBubbleSize val="0"/>
            </c:dLbl>
            <c:numFmt formatCode="#,##0.0" sourceLinked="0"/>
            <c:txPr>
              <a:bodyPr/>
              <a:lstStyle/>
              <a:p>
                <a:pPr>
                  <a:defRPr sz="1400">
                    <a:solidFill>
                      <a:srgbClr val="000000"/>
                    </a:solidFill>
                  </a:defRPr>
                </a:pPr>
                <a:endParaRPr lang="en-US"/>
              </a:p>
            </c:txPr>
            <c:showLegendKey val="0"/>
            <c:showVal val="1"/>
            <c:showCatName val="0"/>
            <c:showSerName val="0"/>
            <c:showPercent val="0"/>
            <c:showBubbleSize val="0"/>
            <c:showLeaderLines val="0"/>
          </c:dLbls>
          <c:cat>
            <c:strRef>
              <c:f>OpenCV_vs_VIsionWorks!$M$13:$M$16</c:f>
              <c:strCache>
                <c:ptCount val="4"/>
                <c:pt idx="0">
                  <c:v>OpenCV 2.4.x CPU</c:v>
                </c:pt>
                <c:pt idx="1">
                  <c:v>OpenCV2.4.x (multithreading + NEON)</c:v>
                </c:pt>
                <c:pt idx="2">
                  <c:v>OpenCV 2.4.x CUDA</c:v>
                </c:pt>
                <c:pt idx="3">
                  <c:v>VisionWorks </c:v>
                </c:pt>
              </c:strCache>
            </c:strRef>
          </c:cat>
          <c:val>
            <c:numRef>
              <c:f>OpenCV_vs_VIsionWorks!$T$13:$T$16</c:f>
              <c:numCache>
                <c:formatCode>General</c:formatCode>
                <c:ptCount val="4"/>
                <c:pt idx="0">
                  <c:v>1</c:v>
                </c:pt>
                <c:pt idx="1">
                  <c:v>2.8615872367449309</c:v>
                </c:pt>
                <c:pt idx="2">
                  <c:v>8.3452608631967706</c:v>
                </c:pt>
                <c:pt idx="3">
                  <c:v>13.281706204829369</c:v>
                </c:pt>
              </c:numCache>
            </c:numRef>
          </c:val>
        </c:ser>
        <c:dLbls>
          <c:showLegendKey val="0"/>
          <c:showVal val="0"/>
          <c:showCatName val="0"/>
          <c:showSerName val="0"/>
          <c:showPercent val="0"/>
          <c:showBubbleSize val="0"/>
        </c:dLbls>
        <c:gapWidth val="150"/>
        <c:axId val="41850368"/>
        <c:axId val="41851904"/>
      </c:barChart>
      <c:catAx>
        <c:axId val="41850368"/>
        <c:scaling>
          <c:orientation val="minMax"/>
        </c:scaling>
        <c:delete val="0"/>
        <c:axPos val="b"/>
        <c:majorTickMark val="out"/>
        <c:minorTickMark val="none"/>
        <c:tickLblPos val="nextTo"/>
        <c:txPr>
          <a:bodyPr/>
          <a:lstStyle/>
          <a:p>
            <a:pPr>
              <a:defRPr>
                <a:solidFill>
                  <a:srgbClr val="000000"/>
                </a:solidFill>
              </a:defRPr>
            </a:pPr>
            <a:endParaRPr lang="en-US"/>
          </a:p>
        </c:txPr>
        <c:crossAx val="41851904"/>
        <c:crosses val="autoZero"/>
        <c:auto val="1"/>
        <c:lblAlgn val="ctr"/>
        <c:lblOffset val="100"/>
        <c:noMultiLvlLbl val="0"/>
      </c:catAx>
      <c:valAx>
        <c:axId val="41851904"/>
        <c:scaling>
          <c:orientation val="minMax"/>
          <c:max val="15"/>
          <c:min val="0"/>
        </c:scaling>
        <c:delete val="0"/>
        <c:axPos val="l"/>
        <c:majorGridlines>
          <c:spPr>
            <a:ln>
              <a:solidFill>
                <a:srgbClr val="7F7F7F"/>
              </a:solidFill>
            </a:ln>
          </c:spPr>
        </c:majorGridlines>
        <c:numFmt formatCode="General" sourceLinked="1"/>
        <c:majorTickMark val="out"/>
        <c:minorTickMark val="none"/>
        <c:tickLblPos val="nextTo"/>
        <c:txPr>
          <a:bodyPr/>
          <a:lstStyle/>
          <a:p>
            <a:pPr>
              <a:defRPr sz="1200">
                <a:solidFill>
                  <a:srgbClr val="000000"/>
                </a:solidFill>
              </a:defRPr>
            </a:pPr>
            <a:endParaRPr lang="en-US"/>
          </a:p>
        </c:txPr>
        <c:crossAx val="41850368"/>
        <c:crosses val="autoZero"/>
        <c:crossBetween val="between"/>
      </c:valAx>
      <c:spPr>
        <a:ln>
          <a:solidFill>
            <a:srgbClr val="7F7F7F"/>
          </a:solid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024910104348003E-2"/>
          <c:y val="0.18452419687208499"/>
          <c:w val="0.93687796084885699"/>
          <c:h val="0.68797054293833104"/>
        </c:manualLayout>
      </c:layout>
      <c:barChart>
        <c:barDir val="col"/>
        <c:grouping val="clustered"/>
        <c:varyColors val="0"/>
        <c:ser>
          <c:idx val="0"/>
          <c:order val="0"/>
          <c:tx>
            <c:strRef>
              <c:f>Sheet1!$B$1</c:f>
              <c:strCache>
                <c:ptCount val="1"/>
                <c:pt idx="0">
                  <c:v>Series 1</c:v>
                </c:pt>
              </c:strCache>
            </c:strRef>
          </c:tx>
          <c:spPr>
            <a:solidFill>
              <a:schemeClr val="tx2"/>
            </a:solidFill>
            <a:ln w="38100">
              <a:noFill/>
            </a:ln>
          </c:spPr>
          <c:invertIfNegative val="0"/>
          <c:dPt>
            <c:idx val="0"/>
            <c:invertIfNegative val="0"/>
            <c:bubble3D val="0"/>
            <c:spPr>
              <a:solidFill>
                <a:schemeClr val="bg2">
                  <a:lumMod val="50000"/>
                </a:schemeClr>
              </a:solidFill>
              <a:ln w="38100">
                <a:noFill/>
              </a:ln>
            </c:spPr>
          </c:dPt>
          <c:dPt>
            <c:idx val="1"/>
            <c:invertIfNegative val="0"/>
            <c:bubble3D val="0"/>
            <c:spPr>
              <a:solidFill>
                <a:schemeClr val="bg2">
                  <a:lumMod val="50000"/>
                </a:schemeClr>
              </a:solidFill>
              <a:ln w="38100">
                <a:noFill/>
              </a:ln>
            </c:spPr>
          </c:dPt>
          <c:dPt>
            <c:idx val="2"/>
            <c:invertIfNegative val="0"/>
            <c:bubble3D val="0"/>
            <c:spPr>
              <a:solidFill>
                <a:schemeClr val="accent1"/>
              </a:solidFill>
              <a:ln w="38100">
                <a:noFill/>
              </a:ln>
            </c:spPr>
          </c:dPt>
          <c:dPt>
            <c:idx val="3"/>
            <c:invertIfNegative val="0"/>
            <c:bubble3D val="0"/>
            <c:spPr>
              <a:solidFill>
                <a:schemeClr val="accent1"/>
              </a:solidFill>
              <a:ln w="38100">
                <a:noFill/>
              </a:ln>
            </c:spPr>
          </c:dPt>
          <c:dPt>
            <c:idx val="4"/>
            <c:invertIfNegative val="0"/>
            <c:bubble3D val="0"/>
            <c:spPr>
              <a:solidFill>
                <a:schemeClr val="accent1"/>
              </a:solidFill>
              <a:ln w="38100">
                <a:noFill/>
              </a:ln>
            </c:spPr>
          </c:dPt>
          <c:dPt>
            <c:idx val="5"/>
            <c:invertIfNegative val="0"/>
            <c:bubble3D val="0"/>
            <c:spPr>
              <a:solidFill>
                <a:schemeClr val="accent1"/>
              </a:solidFill>
              <a:ln w="38100">
                <a:noFill/>
              </a:ln>
            </c:spPr>
          </c:dPt>
          <c:dLbls>
            <c:dLbl>
              <c:idx val="4"/>
              <c:layout>
                <c:manualLayout>
                  <c:x val="0"/>
                  <c:y val="6.6115702479338803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600">
                    <a:solidFill>
                      <a:schemeClr val="bg1"/>
                    </a:solidFill>
                    <a:latin typeface="Trebuchet MS" panose="020B0603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Sheet1!$A$2:$A$7</c:f>
              <c:numCache>
                <c:formatCode>General</c:formatCode>
                <c:ptCount val="6"/>
                <c:pt idx="0">
                  <c:v>2010</c:v>
                </c:pt>
                <c:pt idx="1">
                  <c:v>2011</c:v>
                </c:pt>
                <c:pt idx="2">
                  <c:v>2012</c:v>
                </c:pt>
                <c:pt idx="3">
                  <c:v>2013</c:v>
                </c:pt>
                <c:pt idx="4">
                  <c:v>2014</c:v>
                </c:pt>
                <c:pt idx="5">
                  <c:v>2015</c:v>
                </c:pt>
              </c:numCache>
            </c:numRef>
          </c:cat>
          <c:val>
            <c:numRef>
              <c:f>Sheet1!$B$2:$B$7</c:f>
              <c:numCache>
                <c:formatCode>0%</c:formatCode>
                <c:ptCount val="6"/>
                <c:pt idx="0">
                  <c:v>0.72</c:v>
                </c:pt>
                <c:pt idx="1">
                  <c:v>0.74</c:v>
                </c:pt>
                <c:pt idx="2">
                  <c:v>0.84</c:v>
                </c:pt>
                <c:pt idx="3">
                  <c:v>0.88</c:v>
                </c:pt>
                <c:pt idx="4">
                  <c:v>0.93</c:v>
                </c:pt>
                <c:pt idx="5" formatCode="0.0%">
                  <c:v>0.95099999999999996</c:v>
                </c:pt>
              </c:numCache>
            </c:numRef>
          </c:val>
        </c:ser>
        <c:dLbls>
          <c:showLegendKey val="0"/>
          <c:showVal val="0"/>
          <c:showCatName val="0"/>
          <c:showSerName val="0"/>
          <c:showPercent val="0"/>
          <c:showBubbleSize val="0"/>
        </c:dLbls>
        <c:gapWidth val="150"/>
        <c:axId val="122804864"/>
        <c:axId val="122810752"/>
      </c:barChart>
      <c:lineChart>
        <c:grouping val="standard"/>
        <c:varyColors val="0"/>
        <c:ser>
          <c:idx val="1"/>
          <c:order val="1"/>
          <c:tx>
            <c:strRef>
              <c:f>Sheet1!$C$1</c:f>
              <c:strCache>
                <c:ptCount val="1"/>
                <c:pt idx="0">
                  <c:v>Human</c:v>
                </c:pt>
              </c:strCache>
            </c:strRef>
          </c:tx>
          <c:spPr>
            <a:ln w="19050">
              <a:solidFill>
                <a:schemeClr val="bg1">
                  <a:lumMod val="75000"/>
                  <a:lumOff val="25000"/>
                </a:schemeClr>
              </a:solidFill>
            </a:ln>
          </c:spPr>
          <c:marker>
            <c:symbol val="none"/>
          </c:marker>
          <c:dLbls>
            <c:dLbl>
              <c:idx val="0"/>
              <c:layout>
                <c:manualLayout>
                  <c:x val="-4.9596456692913397E-2"/>
                  <c:y val="3.2706665799006503E-2"/>
                </c:manualLayout>
              </c:layout>
              <c:spPr>
                <a:noFill/>
                <a:ln>
                  <a:noFill/>
                </a:ln>
                <a:effectLst/>
              </c:spPr>
              <c:txPr>
                <a:bodyPr/>
                <a:lstStyle/>
                <a:p>
                  <a:pPr>
                    <a:defRPr sz="1600">
                      <a:solidFill>
                        <a:schemeClr val="bg1"/>
                      </a:solidFill>
                      <a:latin typeface="Trebuchet MS" panose="020B0603020202020204" pitchFamily="34" charset="0"/>
                    </a:defRPr>
                  </a:pPr>
                  <a:endParaRPr lang="en-US"/>
                </a:p>
              </c:txPr>
              <c:dLblPos val="r"/>
              <c:showLegendKey val="0"/>
              <c:showVal val="1"/>
              <c:showCatName val="0"/>
              <c:showSerName val="1"/>
              <c:showPercent val="0"/>
              <c:showBubbleSize val="0"/>
              <c:separator>:</c:separator>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a:lstStyle/>
              <a:p>
                <a:pPr>
                  <a:defRPr sz="1200">
                    <a:solidFill>
                      <a:schemeClr val="bg1"/>
                    </a:solidFill>
                  </a:defRPr>
                </a:pPr>
                <a:endParaRPr lang="en-US"/>
              </a:p>
            </c:txPr>
            <c:dLblPos val="t"/>
            <c:showLegendKey val="0"/>
            <c:showVal val="1"/>
            <c:showCatName val="0"/>
            <c:showSerName val="1"/>
            <c:showPercent val="0"/>
            <c:showBubbleSize val="0"/>
            <c:separator>:</c:separator>
            <c:showLeaderLines val="0"/>
            <c:extLst>
              <c:ext xmlns:c15="http://schemas.microsoft.com/office/drawing/2012/chart" uri="{CE6537A1-D6FC-4f65-9D91-7224C49458BB}">
                <c15:showLeaderLines val="0"/>
              </c:ext>
            </c:extLst>
          </c:dLbls>
          <c:trendline>
            <c:spPr>
              <a:ln w="19050">
                <a:solidFill>
                  <a:schemeClr val="bg1"/>
                </a:solidFill>
              </a:ln>
            </c:spPr>
            <c:trendlineType val="linear"/>
            <c:forward val="0.25"/>
            <c:backward val="0.25"/>
            <c:dispRSqr val="0"/>
            <c:dispEq val="0"/>
          </c:trendline>
          <c:cat>
            <c:numRef>
              <c:f>Sheet1!$A$2:$A$7</c:f>
              <c:numCache>
                <c:formatCode>General</c:formatCode>
                <c:ptCount val="6"/>
                <c:pt idx="0">
                  <c:v>2010</c:v>
                </c:pt>
                <c:pt idx="1">
                  <c:v>2011</c:v>
                </c:pt>
                <c:pt idx="2">
                  <c:v>2012</c:v>
                </c:pt>
                <c:pt idx="3">
                  <c:v>2013</c:v>
                </c:pt>
                <c:pt idx="4">
                  <c:v>2014</c:v>
                </c:pt>
                <c:pt idx="5">
                  <c:v>2015</c:v>
                </c:pt>
              </c:numCache>
            </c:numRef>
          </c:cat>
          <c:val>
            <c:numRef>
              <c:f>Sheet1!$C$2:$C$7</c:f>
              <c:numCache>
                <c:formatCode>0.0%</c:formatCode>
                <c:ptCount val="6"/>
                <c:pt idx="0">
                  <c:v>0.94899999999999995</c:v>
                </c:pt>
                <c:pt idx="1">
                  <c:v>0.94899999999999995</c:v>
                </c:pt>
                <c:pt idx="2">
                  <c:v>0.94899999999999995</c:v>
                </c:pt>
                <c:pt idx="3">
                  <c:v>0.94899999999999995</c:v>
                </c:pt>
                <c:pt idx="4">
                  <c:v>0.94899999999999995</c:v>
                </c:pt>
                <c:pt idx="5">
                  <c:v>0.94899999999999995</c:v>
                </c:pt>
              </c:numCache>
            </c:numRef>
          </c:val>
          <c:smooth val="0"/>
        </c:ser>
        <c:dLbls>
          <c:showLegendKey val="0"/>
          <c:showVal val="0"/>
          <c:showCatName val="0"/>
          <c:showSerName val="0"/>
          <c:showPercent val="0"/>
          <c:showBubbleSize val="0"/>
        </c:dLbls>
        <c:marker val="1"/>
        <c:smooth val="0"/>
        <c:axId val="122804864"/>
        <c:axId val="122810752"/>
      </c:lineChart>
      <c:catAx>
        <c:axId val="122804864"/>
        <c:scaling>
          <c:orientation val="minMax"/>
        </c:scaling>
        <c:delete val="0"/>
        <c:axPos val="b"/>
        <c:numFmt formatCode="General" sourceLinked="1"/>
        <c:majorTickMark val="none"/>
        <c:minorTickMark val="none"/>
        <c:tickLblPos val="nextTo"/>
        <c:spPr>
          <a:ln w="19050">
            <a:solidFill>
              <a:schemeClr val="bg2">
                <a:lumMod val="75000"/>
              </a:schemeClr>
            </a:solidFill>
          </a:ln>
        </c:spPr>
        <c:txPr>
          <a:bodyPr/>
          <a:lstStyle/>
          <a:p>
            <a:pPr>
              <a:defRPr sz="1400">
                <a:solidFill>
                  <a:schemeClr val="bg1"/>
                </a:solidFill>
                <a:latin typeface="Trebuchet MS" panose="020B0603020202020204" pitchFamily="34" charset="0"/>
              </a:defRPr>
            </a:pPr>
            <a:endParaRPr lang="en-US"/>
          </a:p>
        </c:txPr>
        <c:crossAx val="122810752"/>
        <c:crosses val="autoZero"/>
        <c:auto val="1"/>
        <c:lblAlgn val="ctr"/>
        <c:lblOffset val="100"/>
        <c:noMultiLvlLbl val="0"/>
      </c:catAx>
      <c:valAx>
        <c:axId val="122810752"/>
        <c:scaling>
          <c:orientation val="minMax"/>
          <c:max val="1"/>
          <c:min val="0.65"/>
        </c:scaling>
        <c:delete val="1"/>
        <c:axPos val="l"/>
        <c:majorGridlines>
          <c:spPr>
            <a:ln w="3175">
              <a:solidFill>
                <a:srgbClr val="5A5A5A">
                  <a:alpha val="25000"/>
                </a:srgbClr>
              </a:solidFill>
            </a:ln>
          </c:spPr>
        </c:majorGridlines>
        <c:numFmt formatCode="0%" sourceLinked="1"/>
        <c:majorTickMark val="out"/>
        <c:minorTickMark val="none"/>
        <c:tickLblPos val="nextTo"/>
        <c:crossAx val="122804864"/>
        <c:crosses val="autoZero"/>
        <c:crossBetween val="between"/>
      </c:valAx>
      <c:spPr>
        <a:solidFill>
          <a:srgbClr val="F2F2F2"/>
        </a:solidFill>
      </c:spPr>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DE601B-A510-4138-A95D-7198C15E7B71}" type="datetimeFigureOut">
              <a:rPr lang="en-US" smtClean="0"/>
              <a:t>4/1/2016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5A794-9E6C-488F-9D34-D03A82A97682}" type="slidenum">
              <a:rPr lang="en-US" smtClean="0"/>
              <a:t>‹#›</a:t>
            </a:fld>
            <a:endParaRPr lang="en-US"/>
          </a:p>
        </p:txBody>
      </p:sp>
    </p:spTree>
    <p:extLst>
      <p:ext uri="{BB962C8B-B14F-4D97-AF65-F5344CB8AC3E}">
        <p14:creationId xmlns:p14="http://schemas.microsoft.com/office/powerpoint/2010/main" val="132533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000" dirty="0">
              <a:latin typeface="Trebuchet MS" pitchFamily="34" charset="0"/>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957849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High-level</a:t>
            </a:r>
            <a:r>
              <a:rPr lang="en-US" baseline="0" dirty="0" smtClean="0"/>
              <a:t> </a:t>
            </a:r>
            <a:r>
              <a:rPr lang="en-US" baseline="0" dirty="0" err="1" smtClean="0"/>
              <a:t>VisionWorks</a:t>
            </a:r>
            <a:r>
              <a:rPr lang="en-US" baseline="0" dirty="0" smtClean="0"/>
              <a:t> primitives include:</a:t>
            </a:r>
          </a:p>
          <a:p>
            <a:endParaRPr lang="en-US" baseline="0" dirty="0" smtClean="0"/>
          </a:p>
          <a:p>
            <a:r>
              <a:rPr lang="en-US" baseline="0" dirty="0" smtClean="0"/>
              <a:t>FAST corner extraction + matching</a:t>
            </a:r>
          </a:p>
          <a:p>
            <a:r>
              <a:rPr lang="en-US" baseline="0" dirty="0" smtClean="0"/>
              <a:t>LTK optical flow</a:t>
            </a:r>
          </a:p>
          <a:p>
            <a:r>
              <a:rPr lang="en-US" baseline="0" dirty="0" smtClean="0"/>
              <a:t>SLAM</a:t>
            </a:r>
          </a:p>
          <a:p>
            <a:pPr defTabSz="897301" eaLnBrk="0" fontAlgn="base" hangingPunct="0">
              <a:spcBef>
                <a:spcPct val="30000"/>
              </a:spcBef>
              <a:spcAft>
                <a:spcPct val="0"/>
              </a:spcAft>
              <a:defRPr/>
            </a:pPr>
            <a:r>
              <a:rPr lang="en-US" baseline="0" dirty="0" smtClean="0"/>
              <a:t>Stereo block matching</a:t>
            </a:r>
          </a:p>
          <a:p>
            <a:r>
              <a:rPr lang="en-US" baseline="0" dirty="0" smtClean="0"/>
              <a:t>and more!</a:t>
            </a:r>
            <a:endParaRPr lang="en-US" baseline="0" dirty="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043088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5" name="Shape 85"/>
          <p:cNvSpPr txBox="1">
            <a:spLocks noGrp="1"/>
          </p:cNvSpPr>
          <p:nvPr>
            <p:ph type="body" idx="1"/>
          </p:nvPr>
        </p:nvSpPr>
        <p:spPr>
          <a:xfrm>
            <a:off x="685799" y="4343399"/>
            <a:ext cx="5486283" cy="4114918"/>
          </a:xfrm>
          <a:prstGeom prst="rect">
            <a:avLst/>
          </a:prstGeom>
          <a:noFill/>
          <a:ln>
            <a:noFill/>
          </a:ln>
        </p:spPr>
        <p:txBody>
          <a:bodyPr lIns="91433" tIns="45704" rIns="91433" bIns="45704" anchor="t" anchorCtr="0">
            <a:noAutofit/>
          </a:bodyPr>
          <a:lstStyle/>
          <a:p>
            <a:pPr>
              <a:buClr>
                <a:schemeClr val="dk1"/>
              </a:buClr>
              <a:buSzPct val="25000"/>
            </a:pPr>
            <a:r>
              <a:rPr lang="en-US" sz="1100" dirty="0" err="1">
                <a:solidFill>
                  <a:schemeClr val="dk1"/>
                </a:solidFill>
                <a:latin typeface="Trebuchet MS"/>
                <a:ea typeface="Trebuchet MS"/>
                <a:cs typeface="Trebuchet MS"/>
                <a:sym typeface="Trebuchet MS"/>
              </a:rPr>
              <a:t>VisionWorks</a:t>
            </a:r>
            <a:r>
              <a:rPr lang="en-US" sz="1100" dirty="0">
                <a:solidFill>
                  <a:schemeClr val="dk1"/>
                </a:solidFill>
                <a:latin typeface="Trebuchet MS"/>
                <a:ea typeface="Trebuchet MS"/>
                <a:cs typeface="Trebuchet MS"/>
                <a:sym typeface="Trebuchet MS"/>
              </a:rPr>
              <a:t>  Software Stack builds on top of CUDA acceleration framework, and all of the API is fully accelerated with CUDA. </a:t>
            </a:r>
            <a:r>
              <a:rPr lang="en-US" sz="1100" dirty="0" err="1">
                <a:solidFill>
                  <a:schemeClr val="dk1"/>
                </a:solidFill>
                <a:latin typeface="Trebuchet MS"/>
                <a:ea typeface="Trebuchet MS"/>
                <a:cs typeface="Trebuchet MS"/>
                <a:sym typeface="Trebuchet MS"/>
              </a:rPr>
              <a:t>VisionWorks</a:t>
            </a:r>
            <a:r>
              <a:rPr lang="en-US" sz="1100" dirty="0">
                <a:solidFill>
                  <a:schemeClr val="dk1"/>
                </a:solidFill>
                <a:latin typeface="Trebuchet MS"/>
                <a:ea typeface="Trebuchet MS"/>
                <a:cs typeface="Trebuchet MS"/>
                <a:sym typeface="Trebuchet MS"/>
              </a:rPr>
              <a:t> is designed for </a:t>
            </a:r>
            <a:r>
              <a:rPr lang="en-US" sz="1100" dirty="0" err="1">
                <a:solidFill>
                  <a:schemeClr val="dk1"/>
                </a:solidFill>
                <a:latin typeface="Trebuchet MS"/>
                <a:ea typeface="Trebuchet MS"/>
                <a:cs typeface="Trebuchet MS"/>
                <a:sym typeface="Trebuchet MS"/>
              </a:rPr>
              <a:t>Tegra</a:t>
            </a:r>
            <a:r>
              <a:rPr lang="en-US" sz="1100" dirty="0">
                <a:solidFill>
                  <a:schemeClr val="dk1"/>
                </a:solidFill>
                <a:latin typeface="Trebuchet MS"/>
                <a:ea typeface="Trebuchet MS"/>
                <a:cs typeface="Trebuchet MS"/>
                <a:sym typeface="Trebuchet MS"/>
              </a:rPr>
              <a:t>, but supported on </a:t>
            </a:r>
            <a:r>
              <a:rPr lang="en-US" sz="1100" dirty="0" err="1">
                <a:solidFill>
                  <a:schemeClr val="dk1"/>
                </a:solidFill>
                <a:latin typeface="Trebuchet MS"/>
                <a:ea typeface="Trebuchet MS"/>
                <a:cs typeface="Trebuchet MS"/>
                <a:sym typeface="Trebuchet MS"/>
              </a:rPr>
              <a:t>Kepler</a:t>
            </a:r>
            <a:r>
              <a:rPr lang="en-US" sz="1100" dirty="0">
                <a:solidFill>
                  <a:schemeClr val="dk1"/>
                </a:solidFill>
                <a:latin typeface="Trebuchet MS"/>
                <a:ea typeface="Trebuchet MS"/>
                <a:cs typeface="Trebuchet MS"/>
                <a:sym typeface="Trebuchet MS"/>
              </a:rPr>
              <a:t> or later generation desktop grade GPUs as well. </a:t>
            </a:r>
          </a:p>
          <a:p>
            <a:pPr>
              <a:buClr>
                <a:schemeClr val="dk1"/>
              </a:buClr>
              <a:buSzPct val="25000"/>
            </a:pPr>
            <a:endParaRPr lang="en-US" sz="1100" dirty="0">
              <a:solidFill>
                <a:schemeClr val="dk1"/>
              </a:solidFill>
              <a:latin typeface="Trebuchet MS"/>
              <a:ea typeface="Trebuchet MS"/>
              <a:cs typeface="Trebuchet MS"/>
              <a:sym typeface="Trebuchet MS"/>
            </a:endParaRPr>
          </a:p>
          <a:p>
            <a:pPr>
              <a:buClr>
                <a:schemeClr val="dk1"/>
              </a:buClr>
              <a:buSzPct val="25000"/>
            </a:pPr>
            <a:r>
              <a:rPr lang="en-US" sz="1100" dirty="0" err="1">
                <a:solidFill>
                  <a:schemeClr val="dk1"/>
                </a:solidFill>
                <a:latin typeface="Trebuchet MS"/>
                <a:ea typeface="Trebuchet MS"/>
                <a:cs typeface="Trebuchet MS"/>
                <a:sym typeface="Trebuchet MS"/>
              </a:rPr>
              <a:t>VisionWorks</a:t>
            </a:r>
            <a:r>
              <a:rPr lang="en-US" sz="1100" dirty="0">
                <a:solidFill>
                  <a:schemeClr val="dk1"/>
                </a:solidFill>
                <a:latin typeface="Trebuchet MS"/>
                <a:ea typeface="Trebuchet MS"/>
                <a:cs typeface="Trebuchet MS"/>
                <a:sym typeface="Trebuchet MS"/>
              </a:rPr>
              <a:t> Toolkit implements entire </a:t>
            </a:r>
            <a:r>
              <a:rPr lang="en-US" sz="1100" dirty="0" err="1">
                <a:solidFill>
                  <a:schemeClr val="dk1"/>
                </a:solidFill>
                <a:latin typeface="Trebuchet MS"/>
                <a:ea typeface="Trebuchet MS"/>
                <a:cs typeface="Trebuchet MS"/>
                <a:sym typeface="Trebuchet MS"/>
              </a:rPr>
              <a:t>Khronos</a:t>
            </a:r>
            <a:r>
              <a:rPr lang="en-US" sz="1100" dirty="0">
                <a:solidFill>
                  <a:schemeClr val="dk1"/>
                </a:solidFill>
                <a:latin typeface="Trebuchet MS"/>
                <a:ea typeface="Trebuchet MS"/>
                <a:cs typeface="Trebuchet MS"/>
                <a:sym typeface="Trebuchet MS"/>
              </a:rPr>
              <a:t> OpenVX 1.0.1 framework and API specifications. In addition to standard API, the library also contains framework and API extensions, enriching the library with most frequently requested features.</a:t>
            </a:r>
          </a:p>
          <a:p>
            <a:pPr>
              <a:buClr>
                <a:schemeClr val="dk1"/>
              </a:buClr>
              <a:buSzPct val="25000"/>
            </a:pPr>
            <a:endParaRPr lang="en-US" sz="1100" dirty="0">
              <a:solidFill>
                <a:schemeClr val="dk1"/>
              </a:solidFill>
              <a:latin typeface="Trebuchet MS"/>
              <a:ea typeface="Trebuchet MS"/>
              <a:cs typeface="Trebuchet MS"/>
              <a:sym typeface="Trebuchet MS"/>
            </a:endParaRPr>
          </a:p>
          <a:p>
            <a:pPr>
              <a:buClr>
                <a:schemeClr val="dk1"/>
              </a:buClr>
              <a:buSzPct val="25000"/>
            </a:pPr>
            <a:r>
              <a:rPr lang="en-US" sz="1100" dirty="0" err="1">
                <a:solidFill>
                  <a:schemeClr val="dk1"/>
                </a:solidFill>
                <a:latin typeface="Trebuchet MS"/>
                <a:ea typeface="Trebuchet MS"/>
                <a:cs typeface="Trebuchet MS"/>
                <a:sym typeface="Trebuchet MS"/>
              </a:rPr>
              <a:t>VisionWorks</a:t>
            </a:r>
            <a:r>
              <a:rPr lang="en-US" sz="1100" dirty="0">
                <a:solidFill>
                  <a:schemeClr val="dk1"/>
                </a:solidFill>
                <a:latin typeface="Trebuchet MS"/>
                <a:ea typeface="Trebuchet MS"/>
                <a:cs typeface="Trebuchet MS"/>
                <a:sym typeface="Trebuchet MS"/>
              </a:rPr>
              <a:t> Toolkit also contains source samples. The samples demonstrate usage of the framework and the computer vision APIs through visual rendering of the output from computer vision processing applied to the input frame source. The users can freely modify and customize these sample applications to their needs. </a:t>
            </a:r>
          </a:p>
          <a:p>
            <a:pPr>
              <a:buClr>
                <a:schemeClr val="dk1"/>
              </a:buClr>
              <a:buSzPct val="25000"/>
            </a:pPr>
            <a:endParaRPr lang="en-US" sz="1100" dirty="0">
              <a:solidFill>
                <a:schemeClr val="dk1"/>
              </a:solidFill>
              <a:latin typeface="Trebuchet MS"/>
              <a:ea typeface="Trebuchet MS"/>
              <a:cs typeface="Trebuchet MS"/>
              <a:sym typeface="Trebuchet MS"/>
            </a:endParaRPr>
          </a:p>
          <a:p>
            <a:pPr>
              <a:buClr>
                <a:schemeClr val="dk1"/>
              </a:buClr>
              <a:buSzPct val="25000"/>
            </a:pPr>
            <a:r>
              <a:rPr lang="en-US" sz="1100" dirty="0">
                <a:solidFill>
                  <a:schemeClr val="dk1"/>
                </a:solidFill>
                <a:latin typeface="Trebuchet MS"/>
                <a:ea typeface="Trebuchet MS"/>
                <a:cs typeface="Trebuchet MS"/>
                <a:sym typeface="Trebuchet MS"/>
              </a:rPr>
              <a:t>While developing custom applications, the developers can include different libraries and add calls to them, implement their own CUDA kernels and intermix with </a:t>
            </a:r>
            <a:r>
              <a:rPr lang="en-US" sz="1100" dirty="0" err="1">
                <a:solidFill>
                  <a:schemeClr val="dk1"/>
                </a:solidFill>
                <a:latin typeface="Trebuchet MS"/>
                <a:ea typeface="Trebuchet MS"/>
                <a:cs typeface="Trebuchet MS"/>
                <a:sym typeface="Trebuchet MS"/>
              </a:rPr>
              <a:t>VisionWorks</a:t>
            </a:r>
            <a:r>
              <a:rPr lang="en-US" sz="1100" dirty="0">
                <a:solidFill>
                  <a:schemeClr val="dk1"/>
                </a:solidFill>
                <a:latin typeface="Trebuchet MS"/>
                <a:ea typeface="Trebuchet MS"/>
                <a:cs typeface="Trebuchet MS"/>
                <a:sym typeface="Trebuchet MS"/>
              </a:rPr>
              <a:t> API.   In fact, </a:t>
            </a:r>
            <a:r>
              <a:rPr lang="en-US" sz="1100" dirty="0" err="1">
                <a:solidFill>
                  <a:schemeClr val="dk1"/>
                </a:solidFill>
                <a:latin typeface="Trebuchet MS"/>
                <a:ea typeface="Trebuchet MS"/>
                <a:cs typeface="Trebuchet MS"/>
                <a:sym typeface="Trebuchet MS"/>
              </a:rPr>
              <a:t>VisionWorks</a:t>
            </a:r>
            <a:r>
              <a:rPr lang="en-US" sz="1100" dirty="0">
                <a:solidFill>
                  <a:schemeClr val="dk1"/>
                </a:solidFill>
                <a:latin typeface="Trebuchet MS"/>
                <a:ea typeface="Trebuchet MS"/>
                <a:cs typeface="Trebuchet MS"/>
                <a:sym typeface="Trebuchet MS"/>
              </a:rPr>
              <a:t> toolkit includes an optional source sample that demonstrates use of </a:t>
            </a:r>
            <a:r>
              <a:rPr lang="en-US" sz="1100" dirty="0" err="1">
                <a:solidFill>
                  <a:schemeClr val="dk1"/>
                </a:solidFill>
                <a:latin typeface="Trebuchet MS"/>
                <a:ea typeface="Trebuchet MS"/>
                <a:cs typeface="Trebuchet MS"/>
                <a:sym typeface="Trebuchet MS"/>
              </a:rPr>
              <a:t>OpenCV</a:t>
            </a:r>
            <a:r>
              <a:rPr lang="en-US" sz="1100" dirty="0">
                <a:solidFill>
                  <a:schemeClr val="dk1"/>
                </a:solidFill>
                <a:latin typeface="Trebuchet MS"/>
                <a:ea typeface="Trebuchet MS"/>
                <a:cs typeface="Trebuchet MS"/>
                <a:sym typeface="Trebuchet MS"/>
              </a:rPr>
              <a:t>, NPP and OpenVX API calls in one sample application. </a:t>
            </a:r>
            <a:endParaRPr lang="en-US" dirty="0"/>
          </a:p>
        </p:txBody>
      </p:sp>
      <p:sp>
        <p:nvSpPr>
          <p:cNvPr id="86" name="Shape 86"/>
          <p:cNvSpPr txBox="1">
            <a:spLocks noGrp="1"/>
          </p:cNvSpPr>
          <p:nvPr>
            <p:ph type="sldNum" idx="12"/>
          </p:nvPr>
        </p:nvSpPr>
        <p:spPr>
          <a:xfrm>
            <a:off x="3583535" y="8685214"/>
            <a:ext cx="2971760" cy="457081"/>
          </a:xfrm>
          <a:prstGeom prst="rect">
            <a:avLst/>
          </a:prstGeom>
          <a:noFill/>
          <a:ln>
            <a:noFill/>
          </a:ln>
        </p:spPr>
        <p:txBody>
          <a:bodyPr lIns="91433" tIns="45704" rIns="91433" bIns="45704" anchor="ctr" anchorCtr="0">
            <a:noAutofit/>
          </a:bodyPr>
          <a:lstStyle/>
          <a:p>
            <a:pPr>
              <a:buClr>
                <a:prstClr val="black"/>
              </a:buClr>
              <a:buSzPct val="25000"/>
            </a:pPr>
            <a:fld id="{00000000-1234-1234-1234-123412341234}" type="slidenum">
              <a:rPr lang="en-US" sz="1100">
                <a:solidFill>
                  <a:prstClr val="black"/>
                </a:solidFill>
                <a:latin typeface="Trebuchet MS"/>
                <a:ea typeface="Trebuchet MS"/>
                <a:cs typeface="Trebuchet MS"/>
                <a:sym typeface="Trebuchet MS"/>
                <a:rtl val="0"/>
              </a:rPr>
              <a:pPr>
                <a:buClr>
                  <a:prstClr val="black"/>
                </a:buClr>
                <a:buSzPct val="25000"/>
              </a:pPr>
              <a:t>15</a:t>
            </a:fld>
            <a:endParaRPr lang="en-US" sz="1100">
              <a:solidFill>
                <a:prstClr val="black"/>
              </a:solidFill>
              <a:latin typeface="Trebuchet MS"/>
              <a:ea typeface="Trebuchet MS"/>
              <a:cs typeface="Trebuchet MS"/>
              <a:sym typeface="Trebuchet MS"/>
              <a:rtl val="0"/>
            </a:endParaRPr>
          </a:p>
        </p:txBody>
      </p:sp>
    </p:spTree>
    <p:extLst>
      <p:ext uri="{BB962C8B-B14F-4D97-AF65-F5344CB8AC3E}">
        <p14:creationId xmlns:p14="http://schemas.microsoft.com/office/powerpoint/2010/main" val="264584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VisionWorks</a:t>
            </a:r>
            <a:r>
              <a:rPr lang="en-US" baseline="0" dirty="0" smtClean="0"/>
              <a:t> Toolkit implements all of OpenVX primitives, defined in 1.0.1 version of the standard specification, and an additional 10 NVIDIA defined extensions. </a:t>
            </a:r>
          </a:p>
          <a:p>
            <a:endParaRPr lang="en-US" baseline="0" dirty="0" smtClean="0"/>
          </a:p>
          <a:p>
            <a:r>
              <a:rPr lang="en-US" dirty="0" err="1" smtClean="0"/>
              <a:t>VisionWorks</a:t>
            </a:r>
            <a:r>
              <a:rPr lang="en-US" baseline="0" dirty="0" smtClean="0"/>
              <a:t> primitives can be categorized as </a:t>
            </a:r>
          </a:p>
          <a:p>
            <a:pPr marL="168244" indent="-168244">
              <a:buFontTx/>
              <a:buChar char="•"/>
            </a:pPr>
            <a:r>
              <a:rPr lang="en-US" baseline="0" dirty="0" smtClean="0"/>
              <a:t>Image Arithmetic functions, </a:t>
            </a:r>
          </a:p>
          <a:p>
            <a:pPr marL="168244" indent="-168244">
              <a:buFontTx/>
              <a:buChar char="•"/>
            </a:pPr>
            <a:r>
              <a:rPr lang="en-US" baseline="0" dirty="0" smtClean="0"/>
              <a:t>Flow and depth processing functions, </a:t>
            </a:r>
          </a:p>
          <a:p>
            <a:pPr marL="168244" indent="-168244">
              <a:buFontTx/>
              <a:buChar char="•"/>
            </a:pPr>
            <a:r>
              <a:rPr lang="en-US" baseline="0" dirty="0" smtClean="0"/>
              <a:t>Geometric transforms, </a:t>
            </a:r>
          </a:p>
          <a:p>
            <a:pPr marL="168244" indent="-168244">
              <a:buFontTx/>
              <a:buChar char="•"/>
            </a:pPr>
            <a:r>
              <a:rPr lang="en-US" baseline="0" dirty="0" smtClean="0"/>
              <a:t>Filters, </a:t>
            </a:r>
          </a:p>
          <a:p>
            <a:pPr marL="168244" indent="-168244">
              <a:buFontTx/>
              <a:buChar char="•"/>
            </a:pPr>
            <a:r>
              <a:rPr lang="en-US" baseline="0" dirty="0" smtClean="0"/>
              <a:t>Features and </a:t>
            </a:r>
          </a:p>
          <a:p>
            <a:pPr marL="168244" indent="-168244">
              <a:buFontTx/>
              <a:buChar char="•"/>
            </a:pPr>
            <a:r>
              <a:rPr lang="en-US" baseline="0" dirty="0" smtClean="0"/>
              <a:t>Analysis functions. </a:t>
            </a:r>
          </a:p>
          <a:p>
            <a:endParaRPr lang="en-US" baseline="0" dirty="0" smtClean="0"/>
          </a:p>
          <a:p>
            <a:r>
              <a:rPr lang="en-US" baseline="0" dirty="0" smtClean="0"/>
              <a:t>The functions marked in </a:t>
            </a:r>
            <a:r>
              <a:rPr lang="en-US" b="1" baseline="0" dirty="0" smtClean="0">
                <a:solidFill>
                  <a:srgbClr val="73B632"/>
                </a:solidFill>
              </a:rPr>
              <a:t>green</a:t>
            </a:r>
            <a:r>
              <a:rPr lang="en-US" baseline="0" dirty="0" smtClean="0">
                <a:solidFill>
                  <a:srgbClr val="73B632"/>
                </a:solidFill>
              </a:rPr>
              <a:t> are NVIDIA extensions. The functions marked with “+” are OpenVX defined functions further extended by NVIDIA for different data types and modes of operation.</a:t>
            </a:r>
          </a:p>
          <a:p>
            <a:endParaRPr lang="en-US" baseline="0" dirty="0" smtClean="0">
              <a:solidFill>
                <a:srgbClr val="73B632"/>
              </a:solidFill>
            </a:endParaRPr>
          </a:p>
          <a:p>
            <a:pPr defTabSz="897301" eaLnBrk="0" fontAlgn="base" hangingPunct="0">
              <a:spcBef>
                <a:spcPct val="30000"/>
              </a:spcBef>
              <a:spcAft>
                <a:spcPct val="0"/>
              </a:spcAft>
              <a:defRPr/>
            </a:pPr>
            <a:r>
              <a:rPr lang="en-US" baseline="0" dirty="0" smtClean="0"/>
              <a:t>Vision API is fully accelerated with CUDA. Part of the Vision API is also accelerated on the </a:t>
            </a:r>
            <a:r>
              <a:rPr lang="en-US" baseline="0" dirty="0" err="1" smtClean="0"/>
              <a:t>Tegra</a:t>
            </a:r>
            <a:r>
              <a:rPr lang="en-US" baseline="0" dirty="0" smtClean="0"/>
              <a:t> CPUs with NEON and multithreading.</a:t>
            </a:r>
          </a:p>
          <a:p>
            <a:endParaRPr lang="en-US" dirty="0" smtClean="0">
              <a:solidFill>
                <a:srgbClr val="73B632"/>
              </a:solidFill>
            </a:endParaRPr>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351837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799"/>
          </a:xfrm>
          <a:prstGeom prst="rect">
            <a:avLst/>
          </a:prstGeom>
          <a:noFill/>
          <a:ln>
            <a:noFill/>
          </a:ln>
        </p:spPr>
        <p:txBody>
          <a:bodyPr lIns="89715" tIns="89715" rIns="89715" bIns="89715" anchor="t" anchorCtr="0">
            <a:noAutofit/>
          </a:bodyPr>
          <a:lstStyle/>
          <a:p>
            <a:pPr defTabSz="897301" eaLnBrk="0" fontAlgn="base" hangingPunct="0">
              <a:spcBef>
                <a:spcPts val="324"/>
              </a:spcBef>
              <a:defRPr/>
            </a:pPr>
            <a:r>
              <a:rPr lang="en-US" dirty="0"/>
              <a:t>On top of the </a:t>
            </a:r>
            <a:r>
              <a:rPr lang="en-US" dirty="0" err="1"/>
              <a:t>VisionWorks</a:t>
            </a:r>
            <a:r>
              <a:rPr lang="en-US" dirty="0"/>
              <a:t> software stack sits the </a:t>
            </a:r>
            <a:r>
              <a:rPr lang="en-US" dirty="0" err="1"/>
              <a:t>VisionWorks</a:t>
            </a:r>
            <a:r>
              <a:rPr lang="en-US" dirty="0"/>
              <a:t> sample applications. The sample applications are available as source code and they are intended to help the developers get familiar with the platform, as well as to get them familiar with the library. </a:t>
            </a:r>
          </a:p>
          <a:p>
            <a:pPr defTabSz="897301" eaLnBrk="0" fontAlgn="base" hangingPunct="0">
              <a:spcBef>
                <a:spcPts val="324"/>
              </a:spcBef>
              <a:defRPr/>
            </a:pPr>
            <a:endParaRPr lang="en-US" dirty="0"/>
          </a:p>
          <a:p>
            <a:pPr defTabSz="897301" eaLnBrk="0" fontAlgn="base" hangingPunct="0">
              <a:spcBef>
                <a:spcPts val="324"/>
              </a:spcBef>
              <a:defRPr/>
            </a:pPr>
            <a:r>
              <a:rPr lang="en-US" dirty="0"/>
              <a:t>Here are some of the sample applications delivered with the </a:t>
            </a:r>
            <a:r>
              <a:rPr lang="en-US" dirty="0" err="1"/>
              <a:t>VisionWorks</a:t>
            </a:r>
            <a:r>
              <a:rPr lang="en-US" dirty="0"/>
              <a:t> toolkit package:</a:t>
            </a:r>
          </a:p>
          <a:p>
            <a:pPr marL="168244" indent="-168244" defTabSz="897301" eaLnBrk="0" fontAlgn="base" hangingPunct="0">
              <a:spcBef>
                <a:spcPts val="324"/>
              </a:spcBef>
              <a:buFontTx/>
              <a:buChar char="•"/>
              <a:defRPr/>
            </a:pPr>
            <a:r>
              <a:rPr lang="en-US" dirty="0"/>
              <a:t>A Feature Tracker sample that demonstrates detection of feature points and tracking of the feature points across frames and rendering the motion displacement vectors </a:t>
            </a:r>
            <a:r>
              <a:rPr lang="en-US" dirty="0" err="1"/>
              <a:t>overlayed</a:t>
            </a:r>
            <a:r>
              <a:rPr lang="en-US" dirty="0"/>
              <a:t> on the input video source.</a:t>
            </a:r>
          </a:p>
          <a:p>
            <a:pPr marL="168244" indent="-168244" defTabSz="897301" eaLnBrk="0" fontAlgn="base" hangingPunct="0">
              <a:spcBef>
                <a:spcPts val="324"/>
              </a:spcBef>
              <a:buFontTx/>
              <a:buChar char="•"/>
              <a:defRPr/>
            </a:pPr>
            <a:r>
              <a:rPr lang="en-US" dirty="0"/>
              <a:t>Stereo Depth Extraction Sample that extracts depth from stereo pair </a:t>
            </a:r>
          </a:p>
          <a:p>
            <a:pPr marL="168244" indent="-168244" defTabSz="897301" eaLnBrk="0" fontAlgn="base" hangingPunct="0">
              <a:spcBef>
                <a:spcPts val="324"/>
              </a:spcBef>
              <a:buFontTx/>
              <a:buChar char="•"/>
              <a:defRPr/>
            </a:pPr>
            <a:r>
              <a:rPr lang="en-US" dirty="0" err="1"/>
              <a:t>OpenCV</a:t>
            </a:r>
            <a:r>
              <a:rPr lang="en-US" dirty="0"/>
              <a:t>-NPP-OpenVX interoperability optional sample. This sample is enabled only when OpenCV4Tegra is installed on the system and demonstrates how to mix and match libraries for computer vision development.</a:t>
            </a:r>
          </a:p>
          <a:p>
            <a:pPr marL="168244" indent="-168244" defTabSz="897301" eaLnBrk="0" fontAlgn="base" hangingPunct="0">
              <a:spcBef>
                <a:spcPts val="324"/>
              </a:spcBef>
              <a:buFontTx/>
              <a:buChar char="•"/>
              <a:defRPr/>
            </a:pPr>
            <a:r>
              <a:rPr lang="en-US" dirty="0"/>
              <a:t>Hough Circle and Lines Sample, that demonstrate circle and line detection</a:t>
            </a:r>
          </a:p>
          <a:p>
            <a:pPr defTabSz="897301" eaLnBrk="0" fontAlgn="base" hangingPunct="0">
              <a:spcBef>
                <a:spcPts val="324"/>
              </a:spcBef>
              <a:defRPr/>
            </a:pPr>
            <a:endParaRPr lang="en-US" dirty="0"/>
          </a:p>
          <a:p>
            <a:pPr defTabSz="897301" eaLnBrk="0" fontAlgn="base" hangingPunct="0">
              <a:spcBef>
                <a:spcPts val="324"/>
              </a:spcBef>
              <a:defRPr/>
            </a:pPr>
            <a:r>
              <a:rPr lang="en-US" dirty="0"/>
              <a:t>The source samples use video files or camera capture, process the frames using </a:t>
            </a:r>
            <a:r>
              <a:rPr lang="en-US" dirty="0" err="1"/>
              <a:t>VisionWorks</a:t>
            </a:r>
            <a:r>
              <a:rPr lang="en-US" dirty="0"/>
              <a:t> library API and renders the results on display. There are additional samples that show particular media acceleration applicable for a specific platform; these samples will be installed only on the targeted </a:t>
            </a:r>
            <a:r>
              <a:rPr lang="en-US" dirty="0" err="1"/>
              <a:t>plarforms</a:t>
            </a:r>
            <a:r>
              <a:rPr lang="en-US" dirty="0"/>
              <a:t>.</a:t>
            </a:r>
          </a:p>
          <a:p>
            <a:pPr>
              <a:spcBef>
                <a:spcPts val="324"/>
              </a:spcBef>
            </a:pPr>
            <a:endParaRPr dirty="0">
              <a:solidFill>
                <a:schemeClr val="dk1"/>
              </a:solidFill>
              <a:latin typeface="Arial"/>
              <a:ea typeface="Arial"/>
              <a:cs typeface="Arial"/>
              <a:sym typeface="Arial"/>
            </a:endParaRPr>
          </a:p>
        </p:txBody>
      </p:sp>
      <p:sp>
        <p:nvSpPr>
          <p:cNvPr id="119" name="Shape 119"/>
          <p:cNvSpPr txBox="1">
            <a:spLocks noGrp="1"/>
          </p:cNvSpPr>
          <p:nvPr>
            <p:ph type="sldNum" idx="12"/>
          </p:nvPr>
        </p:nvSpPr>
        <p:spPr>
          <a:xfrm>
            <a:off x="3583535" y="8685213"/>
            <a:ext cx="2971799" cy="457198"/>
          </a:xfrm>
          <a:prstGeom prst="rect">
            <a:avLst/>
          </a:prstGeom>
          <a:noFill/>
          <a:ln>
            <a:noFill/>
          </a:ln>
        </p:spPr>
        <p:txBody>
          <a:bodyPr lIns="91433" tIns="45704" rIns="91433" bIns="45704" anchor="ctr" anchorCtr="0">
            <a:noAutofit/>
          </a:bodyPr>
          <a:lstStyle/>
          <a:p>
            <a:pPr>
              <a:buClr>
                <a:prstClr val="black"/>
              </a:buClr>
              <a:buSzPct val="25000"/>
            </a:pPr>
            <a:fld id="{00000000-1234-1234-1234-123412341234}" type="slidenum">
              <a:rPr lang="en-US" sz="1100">
                <a:solidFill>
                  <a:prstClr val="black"/>
                </a:solidFill>
                <a:latin typeface="Trebuchet MS"/>
                <a:ea typeface="Trebuchet MS"/>
                <a:cs typeface="Trebuchet MS"/>
                <a:sym typeface="Trebuchet MS"/>
                <a:rtl val="0"/>
              </a:rPr>
              <a:pPr>
                <a:buClr>
                  <a:prstClr val="black"/>
                </a:buClr>
                <a:buSzPct val="25000"/>
              </a:pPr>
              <a:t>18</a:t>
            </a:fld>
            <a:endParaRPr lang="en-US" sz="1100">
              <a:solidFill>
                <a:prstClr val="black"/>
              </a:solidFill>
              <a:latin typeface="Trebuchet MS"/>
              <a:ea typeface="Trebuchet MS"/>
              <a:cs typeface="Trebuchet MS"/>
              <a:sym typeface="Trebuchet MS"/>
              <a:rtl val="0"/>
            </a:endParaRPr>
          </a:p>
        </p:txBody>
      </p:sp>
    </p:spTree>
    <p:extLst>
      <p:ext uri="{BB962C8B-B14F-4D97-AF65-F5344CB8AC3E}">
        <p14:creationId xmlns:p14="http://schemas.microsoft.com/office/powerpoint/2010/main" val="2980204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 let’s take a look at a</a:t>
            </a:r>
            <a:r>
              <a:rPr lang="en-US" baseline="0" dirty="0" smtClean="0"/>
              <a:t> sample pipeline form </a:t>
            </a:r>
            <a:r>
              <a:rPr lang="en-US" baseline="0" dirty="0" err="1" smtClean="0"/>
              <a:t>VisionWorks</a:t>
            </a:r>
            <a:r>
              <a:rPr lang="en-US" baseline="0" dirty="0" smtClean="0"/>
              <a:t> in more detail. </a:t>
            </a:r>
          </a:p>
          <a:p>
            <a:r>
              <a:rPr lang="en-US" dirty="0" smtClean="0"/>
              <a:t>The</a:t>
            </a:r>
            <a:r>
              <a:rPr lang="en-US" baseline="0" dirty="0" smtClean="0"/>
              <a:t> feature tracker takes the features found in the previous image and looks for them in the current image.  It does this in an image “pyramid” so that it can find the features quickly at the low resolution, and then locate them more accurately as it goes down the pyramid. </a:t>
            </a:r>
          </a:p>
          <a:p>
            <a:pPr marL="168244" indent="-168244">
              <a:buFont typeface="Symbol" charset="0"/>
              <a:buChar char=""/>
            </a:pPr>
            <a:r>
              <a:rPr lang="en-US" baseline="0" dirty="0" smtClean="0"/>
              <a:t>First the input image is converted from RGB to YUV and the Y channel (gray scale) is extracted.  </a:t>
            </a:r>
          </a:p>
          <a:p>
            <a:pPr marL="168244" indent="-168244">
              <a:buFont typeface="Symbol" charset="0"/>
              <a:buChar char=""/>
            </a:pPr>
            <a:r>
              <a:rPr lang="en-US" baseline="0" dirty="0" smtClean="0"/>
              <a:t>Then an image pyramid is constructed from the current image. </a:t>
            </a:r>
          </a:p>
          <a:p>
            <a:pPr marL="168244" indent="-168244">
              <a:buFont typeface="Symbol" charset="0"/>
              <a:buChar char=""/>
            </a:pPr>
            <a:r>
              <a:rPr lang="en-US" baseline="0" dirty="0" smtClean="0"/>
              <a:t>Features found in the previous pyramid are found in the current one using the </a:t>
            </a:r>
            <a:r>
              <a:rPr lang="en-US" baseline="0" dirty="0" err="1" smtClean="0"/>
              <a:t>OpticalFlowPyrLK</a:t>
            </a:r>
            <a:r>
              <a:rPr lang="en-US" baseline="0" dirty="0" smtClean="0"/>
              <a:t> primitive.  </a:t>
            </a:r>
          </a:p>
          <a:p>
            <a:pPr marL="168244" indent="-168244">
              <a:buFont typeface="Symbol" charset="0"/>
              <a:buChar char=""/>
            </a:pPr>
            <a:r>
              <a:rPr lang="en-US" baseline="0" dirty="0" smtClean="0"/>
              <a:t>Harris corners are then found in the current frame to provide the starting locations for the search in the next frame.  </a:t>
            </a:r>
          </a:p>
          <a:p>
            <a:pPr marL="168244" indent="-168244">
              <a:buFont typeface="Symbol" charset="0"/>
              <a:buChar char=""/>
            </a:pPr>
            <a:r>
              <a:rPr lang="en-US" baseline="0" dirty="0" smtClean="0"/>
              <a:t>Finally, the image is displayed with the features highlighted.</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19</a:t>
            </a:fld>
            <a:endParaRPr lang="en-US" dirty="0">
              <a:solidFill>
                <a:prstClr val="black"/>
              </a:solidFill>
            </a:endParaRPr>
          </a:p>
        </p:txBody>
      </p:sp>
    </p:spTree>
    <p:extLst>
      <p:ext uri="{BB962C8B-B14F-4D97-AF65-F5344CB8AC3E}">
        <p14:creationId xmlns:p14="http://schemas.microsoft.com/office/powerpoint/2010/main" val="495157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dirty="0">
                <a:latin typeface="Trebuchet MS" pitchFamily="34" charset="0"/>
              </a:rPr>
              <a:t>These are all 3</a:t>
            </a:r>
            <a:r>
              <a:rPr lang="en-US" sz="1100" baseline="30000" dirty="0">
                <a:latin typeface="Trebuchet MS" pitchFamily="34" charset="0"/>
              </a:rPr>
              <a:t>rd</a:t>
            </a:r>
            <a:r>
              <a:rPr lang="en-US" sz="1100" dirty="0">
                <a:latin typeface="Trebuchet MS" pitchFamily="34" charset="0"/>
              </a:rPr>
              <a:t> party platforms that integrate </a:t>
            </a:r>
            <a:r>
              <a:rPr lang="en-US" sz="1100" dirty="0" err="1">
                <a:latin typeface="Trebuchet MS" pitchFamily="34" charset="0"/>
              </a:rPr>
              <a:t>Jetson</a:t>
            </a:r>
            <a:r>
              <a:rPr lang="en-US" sz="1100" dirty="0">
                <a:latin typeface="Trebuchet MS" pitchFamily="34" charset="0"/>
              </a:rPr>
              <a:t> into their project or product.   </a:t>
            </a:r>
            <a:r>
              <a:rPr lang="en-US" sz="1100" dirty="0" err="1">
                <a:latin typeface="Trebuchet MS" pitchFamily="34" charset="0"/>
              </a:rPr>
              <a:t>Jetson</a:t>
            </a:r>
            <a:r>
              <a:rPr lang="en-US" sz="1100" dirty="0">
                <a:latin typeface="Trebuchet MS" pitchFamily="34" charset="0"/>
              </a:rPr>
              <a:t> developers are deploying everything from research humanoids to social robots and self-flying drones, to autonomous spacecraft.  The one thing that unites them all, is they each require maximum computational performance for onboard sensing in minimum size, weight, and power envelope.</a:t>
            </a:r>
          </a:p>
          <a:p>
            <a:endParaRPr lang="en-US" sz="1100" dirty="0">
              <a:latin typeface="Trebuchet MS" pitchFamily="34" charset="0"/>
            </a:endParaRPr>
          </a:p>
          <a:p>
            <a:r>
              <a:rPr lang="en-US" sz="1100" dirty="0">
                <a:latin typeface="Trebuchet MS" pitchFamily="34" charset="0"/>
              </a:rPr>
              <a:t>---------</a:t>
            </a:r>
          </a:p>
          <a:p>
            <a:r>
              <a:rPr lang="en-US" sz="1100" dirty="0" err="1">
                <a:latin typeface="Trebuchet MS" pitchFamily="34" charset="0"/>
              </a:rPr>
              <a:t>Jetson</a:t>
            </a:r>
            <a:r>
              <a:rPr lang="en-US" sz="1100" dirty="0">
                <a:latin typeface="Trebuchet MS" pitchFamily="34" charset="0"/>
              </a:rPr>
              <a:t> is NVIDIA’s platform for embedded visual computing. We launched </a:t>
            </a:r>
            <a:r>
              <a:rPr lang="en-US" sz="1100" dirty="0" err="1">
                <a:latin typeface="Trebuchet MS" pitchFamily="34" charset="0"/>
              </a:rPr>
              <a:t>Jetson</a:t>
            </a:r>
            <a:r>
              <a:rPr lang="en-US" sz="1100" dirty="0">
                <a:latin typeface="Trebuchet MS" pitchFamily="34" charset="0"/>
              </a:rPr>
              <a:t> a year-and-a-half ago with The </a:t>
            </a:r>
            <a:r>
              <a:rPr lang="en-US" sz="1100" dirty="0" err="1">
                <a:latin typeface="Trebuchet MS" pitchFamily="34" charset="0"/>
              </a:rPr>
              <a:t>Jetson</a:t>
            </a:r>
            <a:r>
              <a:rPr lang="en-US" sz="1100" dirty="0">
                <a:latin typeface="Trebuchet MS" pitchFamily="34" charset="0"/>
              </a:rPr>
              <a:t> TK1 Developer kit. We built it those people looking for the very best performance for visual computing in the embedded space. Researchers, OEMs, ISVs and IHVs, and Makers turn to </a:t>
            </a:r>
            <a:r>
              <a:rPr lang="en-US" sz="1100" dirty="0" err="1">
                <a:latin typeface="Trebuchet MS" pitchFamily="34" charset="0"/>
              </a:rPr>
              <a:t>Jetson</a:t>
            </a:r>
            <a:r>
              <a:rPr lang="en-US" sz="1100" dirty="0">
                <a:latin typeface="Trebuchet MS" pitchFamily="34" charset="0"/>
              </a:rPr>
              <a:t> when they need the best computer vision, the best graphics, the best GPU computing under 10W. You may have heard of examples. </a:t>
            </a:r>
            <a:r>
              <a:rPr lang="en-US" sz="1100" dirty="0" err="1">
                <a:latin typeface="Trebuchet MS" pitchFamily="34" charset="0"/>
              </a:rPr>
              <a:t>Jibo</a:t>
            </a:r>
            <a:r>
              <a:rPr lang="en-US" sz="1100" dirty="0">
                <a:latin typeface="Trebuchet MS" pitchFamily="34" charset="0"/>
              </a:rPr>
              <a:t> is the worlds first personal robot. Based on </a:t>
            </a:r>
            <a:r>
              <a:rPr lang="en-US" sz="1100" dirty="0" err="1">
                <a:latin typeface="Trebuchet MS" pitchFamily="34" charset="0"/>
              </a:rPr>
              <a:t>Jetson</a:t>
            </a:r>
            <a:r>
              <a:rPr lang="en-US" sz="1100" dirty="0">
                <a:latin typeface="Trebuchet MS" pitchFamily="34" charset="0"/>
              </a:rPr>
              <a:t>. </a:t>
            </a:r>
            <a:r>
              <a:rPr lang="en-US" sz="1100" dirty="0" err="1">
                <a:latin typeface="Trebuchet MS" pitchFamily="34" charset="0"/>
              </a:rPr>
              <a:t>Jibo</a:t>
            </a:r>
            <a:r>
              <a:rPr lang="en-US" sz="1100" dirty="0">
                <a:latin typeface="Trebuchet MS" pitchFamily="34" charset="0"/>
              </a:rPr>
              <a:t> has a camera so it can learn about you and your habits and helps organize, simplify, and enrich your life. The June oven was announced earlier this year: it uses computer vision and deep learning to help anyone improve their cooking abilities. And just this week DJI announced the Manifold, a </a:t>
            </a:r>
            <a:r>
              <a:rPr lang="en-US" sz="1100" dirty="0" err="1">
                <a:latin typeface="Trebuchet MS" pitchFamily="34" charset="0"/>
              </a:rPr>
              <a:t>Jetson</a:t>
            </a:r>
            <a:r>
              <a:rPr lang="en-US" sz="1100" dirty="0">
                <a:latin typeface="Trebuchet MS" pitchFamily="34" charset="0"/>
              </a:rPr>
              <a:t>-based computer vision box for the </a:t>
            </a:r>
            <a:r>
              <a:rPr lang="en-US" sz="1100" dirty="0" err="1">
                <a:latin typeface="Trebuchet MS" pitchFamily="34" charset="0"/>
              </a:rPr>
              <a:t>Matrice</a:t>
            </a:r>
            <a:r>
              <a:rPr lang="en-US" sz="1100" dirty="0">
                <a:latin typeface="Trebuchet MS" pitchFamily="34" charset="0"/>
              </a:rPr>
              <a:t> 100. From Products, to research, to ecosystem, </a:t>
            </a:r>
            <a:r>
              <a:rPr lang="en-US" sz="1100" dirty="0" err="1">
                <a:latin typeface="Trebuchet MS" pitchFamily="34" charset="0"/>
              </a:rPr>
              <a:t>Jetson</a:t>
            </a:r>
            <a:r>
              <a:rPr lang="en-US" sz="1100" dirty="0">
                <a:latin typeface="Trebuchet MS" pitchFamily="34" charset="0"/>
              </a:rPr>
              <a:t> is a powerful, efficient, and accessible platform. And by the way, we’re going to send you these slides and include references for what each of the above images is in case you’d like </a:t>
            </a:r>
            <a:r>
              <a:rPr lang="en-US" sz="1100" dirty="0" err="1">
                <a:latin typeface="Trebuchet MS" pitchFamily="34" charset="0"/>
              </a:rPr>
              <a:t>tolearn</a:t>
            </a:r>
            <a:r>
              <a:rPr lang="en-US" sz="1100" dirty="0">
                <a:latin typeface="Trebuchet MS" pitchFamily="34" charset="0"/>
              </a:rPr>
              <a:t> more.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1996991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23</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24</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100" dirty="0">
              <a:latin typeface="Trebuchet MS" pitchFamily="34" charset="0"/>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161662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baseline="0" dirty="0" smtClean="0"/>
              <a:t>We’re collectively here today because I believe many of us share a vision about the ubiquity of AI and autonomy coming in the 21</a:t>
            </a:r>
            <a:r>
              <a:rPr lang="en-US" baseline="30000" dirty="0" smtClean="0"/>
              <a:t>st</a:t>
            </a:r>
            <a:r>
              <a:rPr lang="en-US" baseline="0" dirty="0" smtClean="0"/>
              <a:t> century.   NVIDIA’s role in this is to provide accessible, high-performance visual computing platforms to enable the work of developers everywhere.  And like many of you, we’re always searching for the latest and greatest empowering tech out there.</a:t>
            </a:r>
            <a:endParaRPr lang="en-US" dirty="0" smtClean="0"/>
          </a:p>
          <a:p>
            <a:endParaRPr lang="en-US" dirty="0" smtClean="0"/>
          </a:p>
          <a:p>
            <a:r>
              <a:rPr lang="en-US" dirty="0" smtClean="0"/>
              <a:t>One place we can look is GPUs. GPUs provide the nexus between performance and programmability.   They achieve greater FLOPS per watt per dollar of cost and development time.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290732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r>
              <a:rPr lang="en-US" baseline="0" dirty="0" smtClean="0"/>
              <a:t>With the advent of vastly accelerated training, and the growing availability of more and more example data for supervised learning, the accuracy of networks has ramped up in recent past.   Since GPUs came on the scene in 2012, error rates have been trending downwards at a rate much faster than seen in the field previously.  And for the first time last year, a computer classifier was able to outperform a human at classifying image content.   And the 94.9% figure for humans, these were no ordinary humans.  They were dataset annotators who clearly were skilled in the area.  This was run using the </a:t>
            </a:r>
            <a:r>
              <a:rPr lang="en-US" baseline="0" dirty="0" err="1" smtClean="0"/>
              <a:t>ImageNet</a:t>
            </a:r>
            <a:r>
              <a:rPr lang="en-US" baseline="0" dirty="0" smtClean="0"/>
              <a:t> challenge competition that various companies and institutions enter their networks into.</a:t>
            </a:r>
          </a:p>
          <a:p>
            <a:endParaRPr lang="en-US" baseline="0" dirty="0" smtClean="0"/>
          </a:p>
          <a:p>
            <a:r>
              <a:rPr lang="en-US" baseline="0" dirty="0" smtClean="0"/>
              <a:t>---</a:t>
            </a:r>
          </a:p>
          <a:p>
            <a:r>
              <a:rPr lang="en-US" baseline="0" dirty="0" smtClean="0"/>
              <a:t>Deep Learning is a neural-network based approach to machine learning. What distinguishes it from previous approaches is that it enables you to train very large data sets. This results is much more accurate performance for things like image classification, natural language processing, and medical diagnosis. There are three things that make this possible. First is the existence of large datasets for training. With the proliferation of cameras and big data solutions, there is simply more data for training neural networks. The second is new algorithms that train the networks far more efficiently. And the third is GPUs. These new algorithms are parallel in nature, and you need a general purpose, highly parallelized architecture to take advantage of them. As a proof point of the power of deep learning, there is a challenge known as the </a:t>
            </a:r>
            <a:r>
              <a:rPr lang="en-US" baseline="0" dirty="0" err="1" smtClean="0"/>
              <a:t>imagenet</a:t>
            </a:r>
            <a:r>
              <a:rPr lang="en-US" baseline="0" dirty="0" smtClean="0"/>
              <a:t> challenge that started 6 years ago. The challenge is to classify objects in images, like cocker spaniels, bicycles, etc. When it started in 2010 everybody was using traditional computer vision approaches, and the accuracy was only 72%. That means that 28% of the time the computer wrongly identified the object in the image. Humans have an error rate of about 5% by the way. After a year of optimization and improvements they managed to eek out another 2 percentage points. Deep learning arrived on the scene in 2012 as a new approach to image classification. In one year they reduced error rates by nearly 40%, and every year that continued to improve. This year both Google and Microsoft announced deep-learning based approaches that beat human performance on the </a:t>
            </a:r>
            <a:r>
              <a:rPr lang="en-US" baseline="0" dirty="0" err="1" smtClean="0"/>
              <a:t>Imagenet</a:t>
            </a:r>
            <a:r>
              <a:rPr lang="en-US" baseline="0" dirty="0" smtClean="0"/>
              <a:t> challenge. Sometimes I have to step back and remind myself what an incredible result that is. What does a world look like where computers can understand visual data better than humans. </a:t>
            </a:r>
          </a:p>
          <a:p>
            <a:endParaRPr lang="en-US" baseline="0" dirty="0" smtClean="0"/>
          </a:p>
          <a:p>
            <a:r>
              <a:rPr lang="en-US" baseline="0" dirty="0" smtClean="0"/>
              <a:t>So I don’t want to spend too much time on the background of deep learning, and NVIDIA has a lot of great information posted on Deep Learning, but the key points I want to make are this:</a:t>
            </a:r>
          </a:p>
          <a:p>
            <a:r>
              <a:rPr lang="en-US" baseline="0" dirty="0" smtClean="0"/>
              <a:t>Deep Learning is enabling people to solve problems in computer vision and related areas that were previously unsolvable.</a:t>
            </a:r>
          </a:p>
          <a:p>
            <a:r>
              <a:rPr lang="en-US" baseline="0" dirty="0" smtClean="0"/>
              <a:t>Everyone who is doing serious deep learning is using GPUs.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1474992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does this mean for autonomous machines?    With deep learning, they are able to extend their own capabilities</a:t>
            </a:r>
            <a:r>
              <a:rPr lang="en-US" baseline="0" dirty="0" smtClean="0"/>
              <a:t> and provide inference for themselves.   And this isn’t just limited to the 2D image classification that you’ve seen of late.   There’s ground-breaking work going on, right here at CMU even, to extend the paradigm further into 3D and provide terrain segmentation, collision avoidance, and refined SLAM on the point cloud.  And with RNNs and LSTMs coming into vogue, there’s practically no limit to onboard intelligence for higher-level learning and connectivity of conceptual semantics, i.e. the ability to infer ideas and concepts.  And with the training/</a:t>
            </a:r>
            <a:r>
              <a:rPr lang="en-US" baseline="0" dirty="0" err="1" smtClean="0"/>
              <a:t>eval</a:t>
            </a:r>
            <a:r>
              <a:rPr lang="en-US" baseline="0" dirty="0" smtClean="0"/>
              <a:t> loop closing to the point of on-the-fly learning onboard the platform, the possibilities are truly exciting.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947383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20000"/>
          </a:bodyPr>
          <a:lstStyle/>
          <a:p>
            <a:pPr defTabSz="897301" eaLnBrk="0" fontAlgn="base" hangingPunct="0">
              <a:spcBef>
                <a:spcPct val="30000"/>
              </a:spcBef>
              <a:spcAft>
                <a:spcPct val="0"/>
              </a:spcAft>
              <a:defRPr/>
            </a:pPr>
            <a:r>
              <a:rPr lang="en-US" sz="900" dirty="0"/>
              <a:t>Let’s take a look at what’s driving a lot of the activity in this space.  A big part of the capabilities of </a:t>
            </a:r>
            <a:r>
              <a:rPr lang="en-US" sz="900" dirty="0" err="1"/>
              <a:t>Jetson</a:t>
            </a:r>
            <a:r>
              <a:rPr lang="en-US" sz="900" dirty="0"/>
              <a:t> TX1 are around providing onboard inference and deep learning. I’m sure by now, everybody is familiar with, or has at least heard of, deep learning.  In recent years there’s been a resurgence of activity in the area of neural-networks, enabled by accelerated training on large GPUs like NVIDIA’s Tesla and </a:t>
            </a:r>
            <a:r>
              <a:rPr lang="en-US" sz="900" dirty="0" err="1"/>
              <a:t>TitanX</a:t>
            </a:r>
            <a:r>
              <a:rPr lang="en-US" sz="900" dirty="0"/>
              <a:t>.   In fact, the training has become so accelerated, it allows scientists to nest and pipeline several highly-complex networks, coining the phrase “deep” learning.   What used to take weeks or months to train can now be trained on GPUs in hours or in a day.  We still have a long way to go before we reach the computational complexity and efficiency of the human brain, or most biological nervous systems for that matter, but we’re getting there.</a:t>
            </a:r>
          </a:p>
          <a:p>
            <a:endParaRPr lang="en-US" sz="900" dirty="0"/>
          </a:p>
          <a:p>
            <a:r>
              <a:rPr lang="en-US" sz="900" dirty="0"/>
              <a:t>------</a:t>
            </a:r>
          </a:p>
          <a:p>
            <a:pPr marL="168244" indent="-168244">
              <a:buFont typeface="Arial" panose="020B0604020202020204" pitchFamily="34" charset="0"/>
              <a:buChar char="•"/>
            </a:pPr>
            <a:r>
              <a:rPr lang="en-US" sz="900" dirty="0"/>
              <a:t>Recently however there’s been a revival of an old approach but with a few new twists – Neural Networks </a:t>
            </a:r>
          </a:p>
          <a:p>
            <a:pPr marL="616629" lvl="1" indent="-168244">
              <a:buFont typeface="Arial" panose="020B0604020202020204" pitchFamily="34" charset="0"/>
              <a:buChar char="•"/>
            </a:pPr>
            <a:r>
              <a:rPr lang="en-US" sz="900" dirty="0"/>
              <a:t>Proposed in the 1950s</a:t>
            </a:r>
          </a:p>
          <a:p>
            <a:pPr marL="616629" lvl="1" indent="-168244">
              <a:buFont typeface="Arial" panose="020B0604020202020204" pitchFamily="34" charset="0"/>
              <a:buChar char="•"/>
            </a:pPr>
            <a:r>
              <a:rPr lang="en-US" sz="900" dirty="0"/>
              <a:t>Boom-bust cycles of hype/disappointment, but incremental progress</a:t>
            </a:r>
          </a:p>
          <a:p>
            <a:pPr marL="616629" lvl="1" indent="-168244">
              <a:buFont typeface="Arial" panose="020B0604020202020204" pitchFamily="34" charset="0"/>
              <a:buChar char="•"/>
            </a:pPr>
            <a:r>
              <a:rPr lang="en-US" sz="900" dirty="0"/>
              <a:t>Two things changed:</a:t>
            </a:r>
          </a:p>
          <a:p>
            <a:pPr marL="1065015" lvl="2" indent="-168244">
              <a:buFont typeface="Arial" panose="020B0604020202020204" pitchFamily="34" charset="0"/>
              <a:buChar char="•"/>
            </a:pPr>
            <a:r>
              <a:rPr lang="en-US" sz="900" dirty="0"/>
              <a:t>1) More sophisticated “deep” models with levels of abstraction</a:t>
            </a:r>
          </a:p>
          <a:p>
            <a:pPr marL="1065015" lvl="2" indent="-168244">
              <a:buFont typeface="Arial" panose="020B0604020202020204" pitchFamily="34" charset="0"/>
              <a:buChar char="•"/>
            </a:pPr>
            <a:r>
              <a:rPr lang="en-US" sz="900" dirty="0"/>
              <a:t>2) Availability of more training data</a:t>
            </a:r>
          </a:p>
          <a:p>
            <a:pPr marL="1065015" lvl="2" indent="-168244">
              <a:buFont typeface="Arial" panose="020B0604020202020204" pitchFamily="34" charset="0"/>
              <a:buChar char="•"/>
            </a:pPr>
            <a:endParaRPr lang="en-US" sz="900" dirty="0"/>
          </a:p>
          <a:p>
            <a:pPr marL="168244" indent="-168244">
              <a:buFont typeface="Arial" panose="020B0604020202020204" pitchFamily="34" charset="0"/>
              <a:buChar char="•"/>
            </a:pPr>
            <a:r>
              <a:rPr lang="en-US" sz="900" dirty="0"/>
              <a:t>Let’s use face recognition as an example to illustrate the approach</a:t>
            </a:r>
          </a:p>
          <a:p>
            <a:pPr marL="616629" lvl="1" indent="-168244">
              <a:buFont typeface="Arial" panose="020B0604020202020204" pitchFamily="34" charset="0"/>
              <a:buChar char="•"/>
            </a:pPr>
            <a:r>
              <a:rPr lang="en-US" sz="900" dirty="0"/>
              <a:t>From low-level features (edges) to higher levels of abstraction (facial features) to highest level of abstraction (complete faces)</a:t>
            </a:r>
          </a:p>
          <a:p>
            <a:pPr marL="616629" lvl="1" indent="-168244">
              <a:buFont typeface="Arial" panose="020B0604020202020204" pitchFamily="34" charset="0"/>
              <a:buChar char="•"/>
            </a:pPr>
            <a:r>
              <a:rPr lang="en-US" sz="900" dirty="0"/>
              <a:t>Identifies features that aren’t intuitive – lets discriminatory features emerge from the data</a:t>
            </a:r>
          </a:p>
          <a:p>
            <a:pPr marL="616629" lvl="1" indent="-168244">
              <a:buFont typeface="Arial" panose="020B0604020202020204" pitchFamily="34" charset="0"/>
              <a:buChar char="•"/>
            </a:pPr>
            <a:endParaRPr lang="en-US" sz="900" dirty="0"/>
          </a:p>
          <a:p>
            <a:pPr marL="168244" indent="-168244">
              <a:buFont typeface="Arial" panose="020B0604020202020204" pitchFamily="34" charset="0"/>
              <a:buChar char="•"/>
            </a:pPr>
            <a:r>
              <a:rPr lang="en-US" sz="900" dirty="0"/>
              <a:t>Today’s largest networks train for weeks, and consume massive amounts of computational cycles</a:t>
            </a:r>
          </a:p>
          <a:p>
            <a:pPr marL="168244" indent="-168244">
              <a:buFont typeface="Arial" panose="020B0604020202020204" pitchFamily="34" charset="0"/>
              <a:buChar char="•"/>
            </a:pPr>
            <a:endParaRPr lang="en-US" sz="900" dirty="0"/>
          </a:p>
          <a:p>
            <a:pPr marL="168244" indent="-168244">
              <a:buFont typeface="Arial" panose="020B0604020202020204" pitchFamily="34" charset="0"/>
              <a:buChar char="•"/>
            </a:pPr>
            <a:r>
              <a:rPr lang="en-US" sz="900" dirty="0"/>
              <a:t>Takeaways – a lot of interesting properties for this approach</a:t>
            </a:r>
          </a:p>
          <a:p>
            <a:pPr marL="616629" lvl="1" indent="-168244">
              <a:buFont typeface="Arial" panose="020B0604020202020204" pitchFamily="34" charset="0"/>
              <a:buChar char="•"/>
            </a:pPr>
            <a:r>
              <a:rPr lang="en-US" sz="900" dirty="0"/>
              <a:t>Not use-case specific – nothing in the algorithm assumes the data was image-based</a:t>
            </a:r>
          </a:p>
          <a:p>
            <a:pPr marL="616629" lvl="1" indent="-168244">
              <a:buFont typeface="Arial" panose="020B0604020202020204" pitchFamily="34" charset="0"/>
              <a:buChar char="•"/>
            </a:pPr>
            <a:r>
              <a:rPr lang="en-US" sz="900" dirty="0"/>
              <a:t>Robust – lots of research showing resilience to errors and noise</a:t>
            </a:r>
          </a:p>
          <a:p>
            <a:pPr marL="616629" lvl="1" indent="-168244">
              <a:buFont typeface="Arial" panose="020B0604020202020204" pitchFamily="34" charset="0"/>
              <a:buChar char="•"/>
            </a:pPr>
            <a:r>
              <a:rPr lang="en-US" sz="900" dirty="0"/>
              <a:t>Scalable – results improve with a) more training data, b) large models (more parameters)</a:t>
            </a:r>
          </a:p>
          <a:p>
            <a:pPr marL="616629" lvl="1" indent="-168244">
              <a:buFont typeface="Arial" panose="020B0604020202020204" pitchFamily="34" charset="0"/>
              <a:buChar char="•"/>
            </a:pPr>
            <a:r>
              <a:rPr lang="en-US" dirty="0"/>
              <a:t>Successful – ultimately nobody would care if it didn’t work better than other approaches </a:t>
            </a:r>
          </a:p>
          <a:p>
            <a:endParaRPr lang="en-US" dirty="0"/>
          </a:p>
        </p:txBody>
      </p:sp>
      <p:sp>
        <p:nvSpPr>
          <p:cNvPr id="4" name="Slide Number Placeholder 3"/>
          <p:cNvSpPr>
            <a:spLocks noGrp="1"/>
          </p:cNvSpPr>
          <p:nvPr>
            <p:ph type="sldNum" sz="quarter" idx="10"/>
          </p:nvPr>
        </p:nvSpPr>
        <p:spPr>
          <a:xfrm>
            <a:off x="3884839" y="8685611"/>
            <a:ext cx="2972027" cy="456406"/>
          </a:xfrm>
          <a:prstGeom prst="rect">
            <a:avLst/>
          </a:prstGeom>
        </p:spPr>
        <p:txBody>
          <a:bodyPr/>
          <a:lstStyle/>
          <a:p>
            <a:pPr>
              <a:defRPr/>
            </a:pPr>
            <a:fld id="{E02D639A-AF38-4D9A-897E-57859A70BDEB}" type="slidenum">
              <a:rPr lang="en-US" smtClean="0">
                <a:solidFill>
                  <a:prstClr val="black"/>
                </a:solidFill>
              </a:rPr>
              <a:pPr>
                <a:defRPr/>
              </a:pPr>
              <a:t>29</a:t>
            </a:fld>
            <a:endParaRPr lang="en-US" dirty="0">
              <a:solidFill>
                <a:prstClr val="black"/>
              </a:solidFill>
            </a:endParaRPr>
          </a:p>
        </p:txBody>
      </p:sp>
    </p:spTree>
    <p:extLst>
      <p:ext uri="{BB962C8B-B14F-4D97-AF65-F5344CB8AC3E}">
        <p14:creationId xmlns:p14="http://schemas.microsoft.com/office/powerpoint/2010/main" val="172392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dirty="0" smtClean="0"/>
              <a:t>Training isn’t the only aspect of deep learning that GPUs are accelerating.   In the field, developers are deploying </a:t>
            </a:r>
            <a:r>
              <a:rPr lang="en-US" dirty="0" err="1" smtClean="0"/>
              <a:t>Jetson</a:t>
            </a:r>
            <a:r>
              <a:rPr lang="en-US" dirty="0" smtClean="0"/>
              <a:t> to host the runtime evaluation and inference capability</a:t>
            </a:r>
            <a:r>
              <a:rPr lang="en-US" baseline="0" dirty="0" smtClean="0"/>
              <a:t> onboard, as opposed to in the cloud.   This decreases or eliminates the lag between events occurring in the environment and the response of the autonomous machine.   You can quickly train your network on a larger NVIDIA GPU and then deploy that network on the size, weigh, and power-efficient </a:t>
            </a:r>
            <a:r>
              <a:rPr lang="en-US" baseline="0" dirty="0" err="1" smtClean="0"/>
              <a:t>Jetson</a:t>
            </a:r>
            <a:r>
              <a:rPr lang="en-US" baseline="0" dirty="0" smtClean="0"/>
              <a:t> module.   Also not pictured here, but a lot of times </a:t>
            </a:r>
            <a:r>
              <a:rPr lang="en-US" baseline="0" dirty="0" err="1" smtClean="0"/>
              <a:t>Jetson</a:t>
            </a:r>
            <a:r>
              <a:rPr lang="en-US" baseline="0" dirty="0" smtClean="0"/>
              <a:t> is also used on the front-end data capture for the training data, because it contains high-end H.265 video encoders and SATA and </a:t>
            </a:r>
            <a:r>
              <a:rPr lang="en-US" baseline="0" dirty="0" err="1" smtClean="0"/>
              <a:t>PCIe</a:t>
            </a:r>
            <a:r>
              <a:rPr lang="en-US" baseline="0" dirty="0" smtClean="0"/>
              <a:t> interfaces for high-speed storage.   And down the road, we are shortening the loop between collection, training, and inference by exploring onboard on-the-fly learning in </a:t>
            </a:r>
            <a:r>
              <a:rPr lang="en-US" baseline="0" dirty="0" err="1" smtClean="0"/>
              <a:t>realtime</a:t>
            </a:r>
            <a:r>
              <a:rPr lang="en-US" baseline="0" dirty="0" smtClean="0"/>
              <a:t> and alternative neural networks such as RNNs and LSTMs, which are Turing complete and can essentially encode an entire complex program in the network.</a:t>
            </a:r>
          </a:p>
          <a:p>
            <a:pPr defTabSz="897301" eaLnBrk="0" fontAlgn="base" hangingPunct="0">
              <a:spcBef>
                <a:spcPct val="30000"/>
              </a:spcBef>
              <a:spcAft>
                <a:spcPct val="0"/>
              </a:spcAft>
              <a:defRPr/>
            </a:pPr>
            <a:endParaRPr lang="en-US" baseline="0" dirty="0" smtClean="0"/>
          </a:p>
          <a:p>
            <a:pPr defTabSz="897301" eaLnBrk="0" fontAlgn="base" hangingPunct="0">
              <a:spcBef>
                <a:spcPct val="30000"/>
              </a:spcBef>
              <a:spcAft>
                <a:spcPct val="0"/>
              </a:spcAft>
              <a:defRPr/>
            </a:pPr>
            <a:endParaRPr lang="en-US" dirty="0" smtClean="0"/>
          </a:p>
          <a:p>
            <a:pPr defTabSz="897301" eaLnBrk="0" fontAlgn="base" hangingPunct="0">
              <a:spcBef>
                <a:spcPct val="30000"/>
              </a:spcBef>
              <a:spcAft>
                <a:spcPct val="0"/>
              </a:spcAft>
              <a:defRPr/>
            </a:pPr>
            <a:r>
              <a:rPr lang="en-US" dirty="0" smtClean="0"/>
              <a:t>-----</a:t>
            </a:r>
          </a:p>
          <a:p>
            <a:pPr defTabSz="897301" eaLnBrk="0" fontAlgn="base" hangingPunct="0">
              <a:spcBef>
                <a:spcPct val="30000"/>
              </a:spcBef>
              <a:spcAft>
                <a:spcPct val="0"/>
              </a:spcAft>
              <a:defRPr/>
            </a:pPr>
            <a:r>
              <a:rPr lang="en-US" dirty="0" smtClean="0"/>
              <a:t>So what does that mean for autonomous machines? </a:t>
            </a:r>
            <a:r>
              <a:rPr lang="en-US" baseline="0" dirty="0" smtClean="0"/>
              <a:t>Most of what I’ve talked about so far pertains to big GPUs in the cloud or in high performance workstations. </a:t>
            </a:r>
            <a:r>
              <a:rPr lang="en-US" dirty="0" smtClean="0"/>
              <a:t>There’s actually</a:t>
            </a:r>
            <a:r>
              <a:rPr lang="en-US" baseline="0" dirty="0" smtClean="0"/>
              <a:t> a great story here for autonomous machines, and I’ll explain why. There are two parts of the deep learning problem. The first is training. You show the computer lots of data, for instance tens of thousands of images of cocker spaniels and bicycles. This can take hours or days and runs on a server, like a product that NVIDIA sells called the Digits </a:t>
            </a:r>
            <a:r>
              <a:rPr lang="en-US" baseline="0" dirty="0" err="1" smtClean="0"/>
              <a:t>Devbox</a:t>
            </a:r>
            <a:r>
              <a:rPr lang="en-US" baseline="0" dirty="0" smtClean="0"/>
              <a:t>, but when its done you have a network that knows what these things look like. You can now show it new images that it has never seen before, and it can tell you what they are. This is inference, the second part of the problem. And it turns out that inference, while still computationally intensive, can fit in a </a:t>
            </a:r>
            <a:r>
              <a:rPr lang="en-US" baseline="0" dirty="0" err="1" smtClean="0"/>
              <a:t>Jetson</a:t>
            </a:r>
            <a:r>
              <a:rPr lang="en-US" baseline="0" dirty="0" smtClean="0"/>
              <a:t> TX1. You train your network on Digits, or on AWS, or whatever you preferred GPU-enabled solution is. You deploy your network onto </a:t>
            </a:r>
            <a:r>
              <a:rPr lang="en-US" baseline="0" dirty="0" err="1" smtClean="0"/>
              <a:t>Jetson</a:t>
            </a:r>
            <a:r>
              <a:rPr lang="en-US" baseline="0" dirty="0" smtClean="0"/>
              <a:t> TX1. Now your drone, your robot, your smart security system is recognizing animals, vehicles, and people, doing natural language processing, or any of the other applications for which deep learning is proving a great solution.</a:t>
            </a:r>
          </a:p>
          <a:p>
            <a:pPr defTabSz="897301" eaLnBrk="0" fontAlgn="base" hangingPunct="0">
              <a:spcBef>
                <a:spcPct val="30000"/>
              </a:spcBef>
              <a:spcAft>
                <a:spcPct val="0"/>
              </a:spcAft>
              <a:defRPr/>
            </a:pPr>
            <a:endParaRPr lang="en-US" baseline="0" dirty="0" smtClean="0"/>
          </a:p>
          <a:p>
            <a:pPr defTabSz="897301" eaLnBrk="0" fontAlgn="base" hangingPunct="0">
              <a:spcBef>
                <a:spcPct val="30000"/>
              </a:spcBef>
              <a:spcAft>
                <a:spcPct val="0"/>
              </a:spcAft>
              <a:defRPr/>
            </a:pPr>
            <a:endParaRPr lang="en-US" baseline="0" dirty="0" smtClean="0"/>
          </a:p>
          <a:p>
            <a:pPr defTabSz="897301" eaLnBrk="0" fontAlgn="base" hangingPunct="0">
              <a:spcBef>
                <a:spcPct val="30000"/>
              </a:spcBef>
              <a:spcAft>
                <a:spcPct val="0"/>
              </a:spcAft>
              <a:defRPr/>
            </a:pPr>
            <a:r>
              <a:rPr lang="en-US" baseline="0" dirty="0" smtClean="0"/>
              <a:t>To clarify: dotted lines</a:t>
            </a:r>
            <a:r>
              <a:rPr lang="is-IS" baseline="0" dirty="0" smtClean="0"/>
              <a:t>…location of camer inputs.  REWORK!!!!</a:t>
            </a: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Couple of things I want to highlight from</a:t>
            </a:r>
            <a:r>
              <a:rPr lang="en-US" baseline="0" dirty="0" smtClean="0"/>
              <a:t> the </a:t>
            </a:r>
            <a:r>
              <a:rPr lang="en-US" baseline="0" dirty="0" err="1" smtClean="0"/>
              <a:t>Jetson</a:t>
            </a:r>
            <a:r>
              <a:rPr lang="en-US" baseline="0" dirty="0" smtClean="0"/>
              <a:t> SDK. This is a high performance platform and we make it easy…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62264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a:p>
            <a:r>
              <a:rPr lang="en-US" baseline="0" dirty="0" smtClean="0"/>
              <a:t>With 256 CUDA-enabled Maxwell cores and over a teraflop of raw compute in only 10-15 watts power consumption, </a:t>
            </a:r>
            <a:r>
              <a:rPr lang="en-US" baseline="0" dirty="0" err="1" smtClean="0"/>
              <a:t>Jetson</a:t>
            </a:r>
            <a:r>
              <a:rPr lang="en-US" baseline="0" dirty="0" smtClean="0"/>
              <a:t> TX1 provides the ultimate in embedded performance and efficiency. </a:t>
            </a:r>
          </a:p>
          <a:p>
            <a:endParaRPr lang="en-US" baseline="0" dirty="0" smtClean="0"/>
          </a:p>
          <a:p>
            <a:r>
              <a:rPr lang="en-US" baseline="0" dirty="0" smtClean="0"/>
              <a:t>It has 64 bit ARM CPUs, 4 GB of LPDDR4 memory with bandwidth up to 25.6 GB/s. 16 GB of Flash storage, </a:t>
            </a:r>
            <a:r>
              <a:rPr lang="en-US" baseline="0" dirty="0" err="1" smtClean="0"/>
              <a:t>WiFi</a:t>
            </a:r>
            <a:r>
              <a:rPr lang="en-US" baseline="0" dirty="0" smtClean="0"/>
              <a:t> and </a:t>
            </a:r>
            <a:r>
              <a:rPr lang="en-US" baseline="0" dirty="0" err="1" smtClean="0"/>
              <a:t>bluetooth</a:t>
            </a:r>
            <a:r>
              <a:rPr lang="en-US" baseline="0" dirty="0" smtClean="0"/>
              <a:t> ready. Gigabit Ethernet. It’s 50mm x 87mm, slightly smaller in area than a credit card (obviously it’s bigger in the Z dimension). It interfaces with a carrier board over a 400 pin board to board connector, which brings out all of the high-speed and general purpose signals from the chip. Our customers will take </a:t>
            </a:r>
            <a:r>
              <a:rPr lang="en-US" baseline="0" dirty="0" err="1" smtClean="0"/>
              <a:t>Jetson</a:t>
            </a:r>
            <a:r>
              <a:rPr lang="en-US" baseline="0" dirty="0" smtClean="0"/>
              <a:t> TX1 and integrate it into their final products that have the exact form factor and interfaces that they need. We also provide a developer kit, which I’m going to talk about later.</a:t>
            </a:r>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186431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baseline="0" dirty="0" smtClean="0"/>
              <a:t>Deep reinforcement learning network achieves superhuman arcade performance by learning to play the game from nothing but the video inputs.  Google’s </a:t>
            </a:r>
            <a:r>
              <a:rPr lang="en-US" baseline="0" dirty="0" err="1" smtClean="0"/>
              <a:t>DeepMind</a:t>
            </a:r>
            <a:r>
              <a:rPr lang="en-US" baseline="0" dirty="0" smtClean="0"/>
              <a:t> Deep Q-Learner controls the Atari joystick inputs directly to control the outcome of the game.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baseline="0" dirty="0" smtClean="0"/>
              <a:t>Learning to operate on-the-fly and gain true autonomy,</a:t>
            </a:r>
          </a:p>
          <a:p>
            <a:pPr defTabSz="897301" eaLnBrk="0" fontAlgn="base" hangingPunct="0">
              <a:spcBef>
                <a:spcPct val="30000"/>
              </a:spcBef>
              <a:spcAft>
                <a:spcPct val="0"/>
              </a:spcAft>
              <a:defRPr/>
            </a:pPr>
            <a:r>
              <a:rPr lang="en-US" baseline="0" dirty="0" smtClean="0"/>
              <a:t>for enabling self-driving robots (and self-flying drones) to adapt and learn from experience.</a:t>
            </a:r>
          </a:p>
          <a:p>
            <a:pPr defTabSz="897301" eaLnBrk="0" fontAlgn="base" hangingPunct="0">
              <a:spcBef>
                <a:spcPct val="30000"/>
              </a:spcBef>
              <a:spcAft>
                <a:spcPct val="0"/>
              </a:spcAft>
              <a:defRPr/>
            </a:pPr>
            <a:endParaRPr lang="en-US" baseline="0" dirty="0" smtClean="0"/>
          </a:p>
          <a:p>
            <a:pPr defTabSz="897301" eaLnBrk="0" fontAlgn="base" hangingPunct="0">
              <a:spcBef>
                <a:spcPct val="30000"/>
              </a:spcBef>
              <a:spcAft>
                <a:spcPct val="0"/>
              </a:spcAft>
              <a:defRPr/>
            </a:pPr>
            <a:r>
              <a:rPr lang="en-US" baseline="0" dirty="0" smtClean="0"/>
              <a:t>Benefits navigating complex, unstructured environments, indoor &amp; outdoor</a:t>
            </a:r>
          </a:p>
          <a:p>
            <a:pPr defTabSz="897301" eaLnBrk="0" fontAlgn="base" hangingPunct="0">
              <a:spcBef>
                <a:spcPct val="30000"/>
              </a:spcBef>
              <a:spcAft>
                <a:spcPct val="0"/>
              </a:spcAft>
              <a:defRPr/>
            </a:pPr>
            <a:r>
              <a:rPr lang="en-US" baseline="0" dirty="0" smtClean="0"/>
              <a:t>Training for broad behaviors &amp; tasks, adapting to changing conditions, </a:t>
            </a:r>
            <a:r>
              <a:rPr lang="en-US" baseline="0" dirty="0" err="1" smtClean="0"/>
              <a:t>autolanding</a:t>
            </a:r>
            <a:r>
              <a:rPr lang="en-US" baseline="0" dirty="0" smtClean="0"/>
              <a:t>, </a:t>
            </a:r>
            <a:r>
              <a:rPr lang="en-US" baseline="0" dirty="0" err="1" smtClean="0"/>
              <a:t>ect</a:t>
            </a:r>
            <a:r>
              <a:rPr lang="en-US" baseline="0" dirty="0" smtClean="0"/>
              <a:t>.</a:t>
            </a:r>
          </a:p>
          <a:p>
            <a:pPr defTabSz="897301" eaLnBrk="0" fontAlgn="base" hangingPunct="0">
              <a:spcBef>
                <a:spcPct val="30000"/>
              </a:spcBef>
              <a:spcAft>
                <a:spcPct val="0"/>
              </a:spcAft>
              <a:defRPr/>
            </a:pPr>
            <a:endParaRPr lang="en-US" baseline="0" dirty="0" smtClean="0"/>
          </a:p>
          <a:p>
            <a:pPr defTabSz="897301" eaLnBrk="0" fontAlgn="base" hangingPunct="0">
              <a:spcBef>
                <a:spcPct val="30000"/>
              </a:spcBef>
              <a:spcAft>
                <a:spcPct val="0"/>
              </a:spcAft>
              <a:defRPr/>
            </a:pPr>
            <a:r>
              <a:rPr lang="en-US" baseline="0" dirty="0" smtClean="0"/>
              <a:t>Before deploying high-level user functions like facial recognition, object recognition/tracking, </a:t>
            </a:r>
            <a:r>
              <a:rPr lang="en-US" baseline="0" dirty="0" err="1" smtClean="0"/>
              <a:t>ect</a:t>
            </a:r>
            <a:r>
              <a:rPr lang="en-US" baseline="0" dirty="0" smtClean="0"/>
              <a:t>.</a:t>
            </a:r>
          </a:p>
          <a:p>
            <a:pPr defTabSz="897301" eaLnBrk="0" fontAlgn="base" hangingPunct="0">
              <a:spcBef>
                <a:spcPct val="30000"/>
              </a:spcBef>
              <a:spcAft>
                <a:spcPct val="0"/>
              </a:spcAft>
              <a:defRPr/>
            </a:pPr>
            <a:r>
              <a:rPr lang="en-US" baseline="0" dirty="0" smtClean="0"/>
              <a:t>robots must implement low-level proximity detection and sense/avoid layers to safely operate in their environment</a:t>
            </a:r>
          </a:p>
          <a:p>
            <a:pPr defTabSz="897301" eaLnBrk="0" fontAlgn="base" hangingPunct="0">
              <a:spcBef>
                <a:spcPct val="30000"/>
              </a:spcBef>
              <a:spcAft>
                <a:spcPct val="0"/>
              </a:spcAft>
              <a:defRPr/>
            </a:pPr>
            <a:r>
              <a:rPr lang="en-US" baseline="0" dirty="0" smtClean="0"/>
              <a:t>(both extremely dynamic problems and ideal for solving with DL)</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baseline="0" dirty="0" smtClean="0"/>
              <a:t>You’re probably familiar with or have heard of NVIDIA’s larger graphics cards and datacenter accelerators.  Since 2014, NVIDIA has operated a shared architecture with commonality between the GPUs across all of it’s products.  There’s </a:t>
            </a:r>
            <a:r>
              <a:rPr lang="en-US" dirty="0" smtClean="0"/>
              <a:t>Titan X for PC, Tesla for the Cloud, and DRIVE PX for automotive.</a:t>
            </a:r>
          </a:p>
          <a:p>
            <a:pPr defTabSz="897301" eaLnBrk="0" fontAlgn="base" hangingPunct="0">
              <a:spcBef>
                <a:spcPct val="30000"/>
              </a:spcBef>
              <a:spcAft>
                <a:spcPct val="0"/>
              </a:spcAft>
              <a:defRPr/>
            </a:pPr>
            <a:endParaRPr lang="en-US" dirty="0" smtClean="0"/>
          </a:p>
          <a:p>
            <a:pPr defTabSz="897301" eaLnBrk="0" fontAlgn="base" hangingPunct="0">
              <a:spcBef>
                <a:spcPct val="30000"/>
              </a:spcBef>
              <a:spcAft>
                <a:spcPct val="0"/>
              </a:spcAft>
              <a:defRPr/>
            </a:pPr>
            <a:r>
              <a:rPr lang="en-US" baseline="0" dirty="0" smtClean="0"/>
              <a:t>And the smallest and most compact of these offerings is the credit-card sized </a:t>
            </a:r>
            <a:r>
              <a:rPr lang="en-US" baseline="0" dirty="0" err="1" smtClean="0"/>
              <a:t>Jetson</a:t>
            </a:r>
            <a:r>
              <a:rPr lang="en-US" baseline="0" dirty="0" smtClean="0"/>
              <a:t> module.  It’s built around the </a:t>
            </a:r>
            <a:r>
              <a:rPr lang="en-US" baseline="0" dirty="0" err="1" smtClean="0"/>
              <a:t>Tegra</a:t>
            </a:r>
            <a:r>
              <a:rPr lang="en-US" baseline="0" dirty="0" smtClean="0"/>
              <a:t> X1 processor and geared for deployment in the embedded space, all the while maintaining software compatibility with it’s larger siblings.</a:t>
            </a:r>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152869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Further, we have a developer-friendly website set up which contains all the docs and downloads.   For </a:t>
            </a:r>
            <a:r>
              <a:rPr lang="en-US" dirty="0" err="1" smtClean="0"/>
              <a:t>Jetson</a:t>
            </a:r>
            <a:r>
              <a:rPr lang="en-US" dirty="0" smtClean="0"/>
              <a:t> TX1, we released thousands of pages of documentation to go along with the board.</a:t>
            </a:r>
            <a:r>
              <a:rPr lang="en-US" baseline="0" dirty="0" smtClean="0"/>
              <a:t>  It’s a sea change for vendors to offer open-access into the depths of their historically guarded </a:t>
            </a:r>
            <a:r>
              <a:rPr lang="en-US" baseline="0" dirty="0" err="1" smtClean="0"/>
              <a:t>SoC’s</a:t>
            </a:r>
            <a:r>
              <a:rPr lang="en-US" baseline="0" dirty="0" smtClean="0"/>
              <a:t>.   To NVIDIA, it’s important to get this technology into the hands of developers everywhere without exception.</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3595267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a:t>
            </a:r>
            <a:r>
              <a:rPr lang="en-US" dirty="0" err="1" smtClean="0"/>
              <a:t>Jetson</a:t>
            </a:r>
            <a:r>
              <a:rPr lang="en-US" dirty="0" smtClean="0"/>
              <a:t> BSP is built upon Linux,</a:t>
            </a:r>
            <a:r>
              <a:rPr lang="en-US" baseline="0" dirty="0" smtClean="0"/>
              <a:t> currently Ubuntu 14.04 LTS, with the full support of CUDA Toolkit and all of it’s associated libraries.   In addition, there’s </a:t>
            </a:r>
            <a:r>
              <a:rPr lang="en-US" baseline="0" dirty="0" err="1" smtClean="0"/>
              <a:t>VisionWorks</a:t>
            </a:r>
            <a:r>
              <a:rPr lang="en-US" baseline="0" dirty="0" smtClean="0"/>
              <a:t> and a suite of performance profiling, analysis, and debugging tools for the </a:t>
            </a:r>
            <a:r>
              <a:rPr lang="en-US" baseline="0" dirty="0" err="1" smtClean="0"/>
              <a:t>Tegra</a:t>
            </a:r>
            <a:r>
              <a:rPr lang="en-US" baseline="0" dirty="0" smtClean="0"/>
              <a:t> </a:t>
            </a:r>
            <a:r>
              <a:rPr lang="en-US" baseline="0" dirty="0" err="1" smtClean="0"/>
              <a:t>SoC.</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33585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look at </a:t>
            </a:r>
            <a:r>
              <a:rPr lang="en-US" baseline="0" dirty="0" smtClean="0"/>
              <a:t>the API’s you get out-of-the-box.   Jetpack, our board flashing tool, will optionally install these upon a fresh image load.   There’s everything you need to get started and more, from OpenCV4Tegra to </a:t>
            </a:r>
            <a:r>
              <a:rPr lang="en-US" baseline="0" dirty="0" err="1" smtClean="0"/>
              <a:t>cuDNN</a:t>
            </a:r>
            <a:r>
              <a:rPr lang="en-US" baseline="0" dirty="0" smtClean="0"/>
              <a:t> and </a:t>
            </a:r>
            <a:r>
              <a:rPr lang="en-US" baseline="0" dirty="0" err="1" smtClean="0"/>
              <a:t>Caffe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Jetpack:</a:t>
            </a:r>
            <a:r>
              <a:rPr lang="en-US" baseline="0" dirty="0" smtClean="0"/>
              <a:t> installs it all</a:t>
            </a:r>
          </a:p>
          <a:p>
            <a:endParaRPr lang="en-US" baseline="0" dirty="0" smtClean="0"/>
          </a:p>
          <a:p>
            <a:endParaRPr lang="en-US" baseline="0" dirty="0" smtClean="0"/>
          </a:p>
          <a:p>
            <a:r>
              <a:rPr lang="en-US" baseline="0" dirty="0" smtClean="0"/>
              <a:t>Screenshots/</a:t>
            </a:r>
            <a:r>
              <a:rPr lang="en-US" baseline="0" dirty="0" err="1" smtClean="0"/>
              <a:t>ect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673386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http://creativecommons.org/licenses/by-nc/4.0/legalcode" TargetMode="External"/><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s">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0" y="0"/>
            <a:ext cx="8229600" cy="6172199"/>
            <a:chOff x="0" y="-1"/>
            <a:chExt cx="10972800" cy="6172199"/>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528" b="9530"/>
            <a:stretch/>
          </p:blipFill>
          <p:spPr>
            <a:xfrm>
              <a:off x="0" y="-1"/>
              <a:ext cx="10972800" cy="6172199"/>
            </a:xfrm>
            <a:prstGeom prst="rect">
              <a:avLst/>
            </a:prstGeom>
          </p:spPr>
        </p:pic>
        <p:sp>
          <p:nvSpPr>
            <p:cNvPr id="2" name="Rectangle 1"/>
            <p:cNvSpPr/>
            <p:nvPr userDrawn="1"/>
          </p:nvSpPr>
          <p:spPr>
            <a:xfrm>
              <a:off x="0" y="-1"/>
              <a:ext cx="10972800" cy="617219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42887" fontAlgn="base">
                <a:spcBef>
                  <a:spcPct val="0"/>
                </a:spcBef>
                <a:spcAft>
                  <a:spcPct val="0"/>
                </a:spcAft>
              </a:pPr>
              <a:endParaRPr lang="en-US" sz="1350">
                <a:solidFill>
                  <a:srgbClr val="FFFFFF"/>
                </a:solidFill>
              </a:endParaRPr>
            </a:p>
          </p:txBody>
        </p:sp>
      </p:grpSp>
      <p:sp>
        <p:nvSpPr>
          <p:cNvPr id="8" name="Rectangle 7"/>
          <p:cNvSpPr/>
          <p:nvPr userDrawn="1"/>
        </p:nvSpPr>
        <p:spPr>
          <a:xfrm flipV="1">
            <a:off x="-1" y="0"/>
            <a:ext cx="8229601" cy="6172199"/>
          </a:xfrm>
          <a:prstGeom prst="rect">
            <a:avLst/>
          </a:prstGeom>
          <a:gradFill>
            <a:gsLst>
              <a:gs pos="37000">
                <a:schemeClr val="tx1">
                  <a:alpha val="0"/>
                </a:schemeClr>
              </a:gs>
              <a:gs pos="76000">
                <a:schemeClr val="tx1">
                  <a:alpha val="0"/>
                </a:schemeClr>
              </a:gs>
              <a:gs pos="55000">
                <a:schemeClr val="tx1">
                  <a:alpha val="2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2046025" y="4798350"/>
            <a:ext cx="5836104" cy="313932"/>
          </a:xfrm>
        </p:spPr>
        <p:txBody>
          <a:bodyPr wrap="square" anchor="t">
            <a:spAutoFit/>
          </a:bodyPr>
          <a:lstStyle>
            <a:lvl1pPr marL="0" indent="0" algn="l">
              <a:lnSpc>
                <a:spcPct val="90000"/>
              </a:lnSpc>
              <a:spcBef>
                <a:spcPts val="0"/>
              </a:spcBef>
              <a:spcAft>
                <a:spcPts val="0"/>
              </a:spcAft>
              <a:buFontTx/>
              <a:buNone/>
              <a:defRPr sz="1600" b="0">
                <a:solidFill>
                  <a:schemeClr val="tx1"/>
                </a:solidFill>
                <a:effectLst/>
                <a:latin typeface="Arial" panose="020B0604020202020204" pitchFamily="34" charset="0"/>
                <a:cs typeface="Arial" panose="020B0604020202020204" pitchFamily="34" charset="0"/>
              </a:defRPr>
            </a:lvl1pPr>
          </a:lstStyle>
          <a:p>
            <a:endParaRPr lang="en-US" dirty="0"/>
          </a:p>
        </p:txBody>
      </p:sp>
      <p:sp>
        <p:nvSpPr>
          <p:cNvPr id="305" name="Title 304"/>
          <p:cNvSpPr>
            <a:spLocks noGrp="1"/>
          </p:cNvSpPr>
          <p:nvPr userDrawn="1">
            <p:ph type="title"/>
          </p:nvPr>
        </p:nvSpPr>
        <p:spPr>
          <a:xfrm>
            <a:off x="2027736" y="4290520"/>
            <a:ext cx="5845248" cy="507831"/>
          </a:xfrm>
        </p:spPr>
        <p:txBody>
          <a:bodyPr anchor="b"/>
          <a:lstStyle>
            <a:lvl1pPr marL="0" indent="0" algn="l">
              <a:lnSpc>
                <a:spcPct val="90000"/>
              </a:lnSpc>
              <a:spcBef>
                <a:spcPts val="0"/>
              </a:spcBef>
              <a:defRPr sz="3000" b="0" cap="none" baseline="0">
                <a:solidFill>
                  <a:schemeClr val="tx1"/>
                </a:solidFill>
                <a:effectLst/>
                <a:latin typeface="Arial" panose="020B0604020202020204" pitchFamily="34" charset="0"/>
                <a:cs typeface="Arial" panose="020B0604020202020204" pitchFamily="34" charset="0"/>
              </a:defRPr>
            </a:lvl1pPr>
          </a:lstStyle>
          <a:p>
            <a:endParaRPr lang="en-US" dirty="0"/>
          </a:p>
        </p:txBody>
      </p:sp>
      <p:pic>
        <p:nvPicPr>
          <p:cNvPr id="18" name="Picture 17"/>
          <p:cNvPicPr>
            <a:picLocks noChangeAspect="1"/>
          </p:cNvPicPr>
          <p:nvPr userDrawn="1"/>
        </p:nvPicPr>
        <p:blipFill rotWithShape="1">
          <a:blip r:embed="rId3"/>
          <a:srcRect l="12327"/>
          <a:stretch/>
        </p:blipFill>
        <p:spPr>
          <a:xfrm>
            <a:off x="-1" y="748845"/>
            <a:ext cx="4020260" cy="984522"/>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5038" y="993506"/>
            <a:ext cx="2684930" cy="495200"/>
          </a:xfrm>
          <a:prstGeom prst="rect">
            <a:avLst/>
          </a:prstGeom>
        </p:spPr>
      </p:pic>
      <p:pic>
        <p:nvPicPr>
          <p:cNvPr id="23" name="Picture 22"/>
          <p:cNvPicPr>
            <a:picLocks noChangeAspect="1"/>
          </p:cNvPicPr>
          <p:nvPr userDrawn="1"/>
        </p:nvPicPr>
        <p:blipFill rotWithShape="1">
          <a:blip r:embed="rId5"/>
          <a:srcRect r="3944"/>
          <a:stretch/>
        </p:blipFill>
        <p:spPr>
          <a:xfrm>
            <a:off x="1342839" y="1801401"/>
            <a:ext cx="6886762" cy="731583"/>
          </a:xfrm>
          <a:prstGeom prst="rect">
            <a:avLst/>
          </a:prstGeom>
        </p:spPr>
      </p:pic>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139845" y="1909794"/>
            <a:ext cx="1660279" cy="501543"/>
          </a:xfrm>
          <a:prstGeom prst="rect">
            <a:avLst/>
          </a:prstGeom>
        </p:spPr>
      </p:pic>
      <p:sp>
        <p:nvSpPr>
          <p:cNvPr id="12" name="Title 10"/>
          <p:cNvSpPr txBox="1">
            <a:spLocks/>
          </p:cNvSpPr>
          <p:nvPr userDrawn="1"/>
        </p:nvSpPr>
        <p:spPr bwMode="auto">
          <a:xfrm>
            <a:off x="4300834" y="487348"/>
            <a:ext cx="3928768" cy="5078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marL="0" indent="0" algn="l" rtl="0" fontAlgn="base">
              <a:lnSpc>
                <a:spcPct val="90000"/>
              </a:lnSpc>
              <a:spcBef>
                <a:spcPts val="0"/>
              </a:spcBef>
              <a:spcAft>
                <a:spcPct val="0"/>
              </a:spcAft>
              <a:defRPr sz="3000" b="0" cap="none" baseline="0">
                <a:solidFill>
                  <a:schemeClr val="tx1"/>
                </a:solidFill>
                <a:effectLst/>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defTabSz="914400"/>
            <a:r>
              <a:rPr lang="en-US" kern="0" dirty="0" smtClean="0"/>
              <a:t>Robotics Teaching</a:t>
            </a:r>
            <a:r>
              <a:rPr lang="en-US" kern="0" baseline="0" dirty="0" smtClean="0"/>
              <a:t> </a:t>
            </a:r>
            <a:r>
              <a:rPr lang="en-US" kern="0" baseline="0" dirty="0" smtClean="0"/>
              <a:t>Kit</a:t>
            </a:r>
            <a:endParaRPr lang="en-US" kern="0" dirty="0"/>
          </a:p>
        </p:txBody>
      </p:sp>
      <p:sp>
        <p:nvSpPr>
          <p:cNvPr id="13" name="Subtitle 11"/>
          <p:cNvSpPr txBox="1">
            <a:spLocks/>
          </p:cNvSpPr>
          <p:nvPr userDrawn="1"/>
        </p:nvSpPr>
        <p:spPr bwMode="auto">
          <a:xfrm>
            <a:off x="4420651" y="927174"/>
            <a:ext cx="3754630" cy="313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4163" indent="-284163" algn="l" defTabSz="346459" rtl="0" fontAlgn="base">
              <a:lnSpc>
                <a:spcPct val="90000"/>
              </a:lnSpc>
              <a:spcBef>
                <a:spcPts val="225"/>
              </a:spcBef>
              <a:spcAft>
                <a:spcPts val="225"/>
              </a:spcAft>
              <a:buClr>
                <a:srgbClr val="6F6F6F"/>
              </a:buClr>
              <a:buSzPct val="100000"/>
              <a:buFont typeface="Arial" panose="020B0604020202020204" pitchFamily="34" charset="0"/>
              <a:buChar char="–"/>
              <a:defRPr sz="1800" b="0" baseline="0">
                <a:solidFill>
                  <a:srgbClr val="6F6F6F"/>
                </a:solidFill>
                <a:latin typeface="Arial" panose="020B0604020202020204" pitchFamily="34" charset="0"/>
                <a:ea typeface="+mn-ea"/>
                <a:cs typeface="Arial" panose="020B0604020202020204" pitchFamily="34" charset="0"/>
              </a:defRPr>
            </a:lvl1pPr>
            <a:lvl2pPr marL="630238" indent="-2286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2pPr>
            <a:lvl3pPr marL="804863" indent="-2032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3pPr>
            <a:lvl4pPr marL="1331066" indent="-171443" algn="l" rtl="0" fontAlgn="base">
              <a:spcBef>
                <a:spcPct val="20000"/>
              </a:spcBef>
              <a:spcAft>
                <a:spcPct val="0"/>
              </a:spcAft>
              <a:buChar char="–"/>
              <a:defRPr sz="1500">
                <a:solidFill>
                  <a:schemeClr val="bg1"/>
                </a:solidFill>
                <a:latin typeface="+mn-lt"/>
              </a:defRPr>
            </a:lvl4pPr>
            <a:lvl5pPr marL="1588230" indent="-171443" algn="l" rtl="0" fontAlgn="base">
              <a:spcBef>
                <a:spcPct val="20000"/>
              </a:spcBef>
              <a:spcAft>
                <a:spcPct val="0"/>
              </a:spcAft>
              <a:buChar char="»"/>
              <a:defRPr sz="1500">
                <a:solidFill>
                  <a:schemeClr val="bg1"/>
                </a:solidFill>
                <a:latin typeface="+mn-lt"/>
              </a:defRPr>
            </a:lvl5pPr>
            <a:lvl6pPr marL="1931117" indent="-171443" algn="l" rtl="0" eaLnBrk="1" fontAlgn="base" hangingPunct="1">
              <a:spcBef>
                <a:spcPct val="20000"/>
              </a:spcBef>
              <a:spcAft>
                <a:spcPct val="0"/>
              </a:spcAft>
              <a:buChar char="»"/>
              <a:defRPr sz="1500">
                <a:solidFill>
                  <a:schemeClr val="bg1"/>
                </a:solidFill>
                <a:latin typeface="+mn-lt"/>
              </a:defRPr>
            </a:lvl6pPr>
            <a:lvl7pPr marL="2274003" indent="-171443" algn="l" rtl="0" eaLnBrk="1" fontAlgn="base" hangingPunct="1">
              <a:spcBef>
                <a:spcPct val="20000"/>
              </a:spcBef>
              <a:spcAft>
                <a:spcPct val="0"/>
              </a:spcAft>
              <a:buChar char="»"/>
              <a:defRPr sz="1500">
                <a:solidFill>
                  <a:schemeClr val="bg1"/>
                </a:solidFill>
                <a:latin typeface="+mn-lt"/>
              </a:defRPr>
            </a:lvl7pPr>
            <a:lvl8pPr marL="2616890" indent="-171443" algn="l" rtl="0" eaLnBrk="1" fontAlgn="base" hangingPunct="1">
              <a:spcBef>
                <a:spcPct val="20000"/>
              </a:spcBef>
              <a:spcAft>
                <a:spcPct val="0"/>
              </a:spcAft>
              <a:buChar char="»"/>
              <a:defRPr sz="1500">
                <a:solidFill>
                  <a:schemeClr val="bg1"/>
                </a:solidFill>
                <a:latin typeface="+mn-lt"/>
              </a:defRPr>
            </a:lvl8pPr>
            <a:lvl9pPr marL="2959775" indent="-171443" algn="l" rtl="0" eaLnBrk="1" fontAlgn="base" hangingPunct="1">
              <a:spcBef>
                <a:spcPct val="20000"/>
              </a:spcBef>
              <a:spcAft>
                <a:spcPct val="0"/>
              </a:spcAft>
              <a:buChar char="»"/>
              <a:defRPr sz="1500">
                <a:solidFill>
                  <a:schemeClr val="bg1"/>
                </a:solidFill>
                <a:latin typeface="+mn-lt"/>
              </a:defRPr>
            </a:lvl9pPr>
          </a:lstStyle>
          <a:p>
            <a:pPr marL="0" indent="0">
              <a:buNone/>
            </a:pPr>
            <a:r>
              <a:rPr lang="en-US" kern="0" dirty="0" smtClean="0"/>
              <a:t>With</a:t>
            </a:r>
            <a:r>
              <a:rPr lang="en-US" kern="0" baseline="0" dirty="0" smtClean="0"/>
              <a:t> ‘Jet’</a:t>
            </a:r>
            <a:endParaRPr lang="en-US" kern="0" dirty="0"/>
          </a:p>
        </p:txBody>
      </p:sp>
    </p:spTree>
    <p:extLst>
      <p:ext uri="{BB962C8B-B14F-4D97-AF65-F5344CB8AC3E}">
        <p14:creationId xmlns:p14="http://schemas.microsoft.com/office/powerpoint/2010/main" val="323382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BOTTOM Highl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0"/>
            <a:ext cx="8229600" cy="6172200"/>
          </a:xfrm>
          <a:prstGeom prst="rect">
            <a:avLst/>
          </a:prstGeom>
        </p:spPr>
      </p:pic>
      <p:sp>
        <p:nvSpPr>
          <p:cNvPr id="7" name="Rectangle 6"/>
          <p:cNvSpPr/>
          <p:nvPr userDrawn="1"/>
        </p:nvSpPr>
        <p:spPr>
          <a:xfrm rot="5400000" flipV="1">
            <a:off x="1028700" y="-1028700"/>
            <a:ext cx="6172200" cy="82296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2" name="Title 1"/>
          <p:cNvSpPr>
            <a:spLocks noGrp="1"/>
          </p:cNvSpPr>
          <p:nvPr>
            <p:ph type="title"/>
          </p:nvPr>
        </p:nvSpPr>
        <p:spPr>
          <a:xfrm>
            <a:off x="373761" y="5207994"/>
            <a:ext cx="7482078" cy="504138"/>
          </a:xfrm>
        </p:spPr>
        <p:txBody>
          <a:bodyPr anchor="b"/>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9701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LEFT Highligh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229600" cy="6172200"/>
          </a:xfrm>
          <a:prstGeom prst="rect">
            <a:avLst/>
          </a:prstGeom>
        </p:spPr>
      </p:pic>
      <p:sp>
        <p:nvSpPr>
          <p:cNvPr id="10" name="Rectangle 9"/>
          <p:cNvSpPr/>
          <p:nvPr userDrawn="1"/>
        </p:nvSpPr>
        <p:spPr>
          <a:xfrm flipH="1">
            <a:off x="0" y="0"/>
            <a:ext cx="8229600" cy="61722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latin typeface="Trebuchet MS"/>
            </a:endParaRPr>
          </a:p>
        </p:txBody>
      </p:sp>
      <p:sp>
        <p:nvSpPr>
          <p:cNvPr id="7" name="Text Placeholder 6"/>
          <p:cNvSpPr>
            <a:spLocks noGrp="1"/>
          </p:cNvSpPr>
          <p:nvPr>
            <p:ph type="body" sz="quarter" idx="10" hasCustomPrompt="1"/>
          </p:nvPr>
        </p:nvSpPr>
        <p:spPr>
          <a:xfrm>
            <a:off x="437551" y="2311880"/>
            <a:ext cx="3050798" cy="1544129"/>
          </a:xfrm>
        </p:spPr>
        <p:txBody>
          <a:bodyPr anchor="ctr"/>
          <a:lstStyle>
            <a:lvl1pPr marL="0" indent="0" algn="l">
              <a:lnSpc>
                <a:spcPct val="90000"/>
              </a:lnSpc>
              <a:spcBef>
                <a:spcPts val="0"/>
              </a:spcBef>
              <a:buFontTx/>
              <a:buNone/>
              <a:defRPr sz="2500" cap="all" baseline="0">
                <a:solidFill>
                  <a:schemeClr val="tx1"/>
                </a:solidFill>
              </a:defRPr>
            </a:lvl1pPr>
            <a:lvl2pPr marL="514350" indent="0">
              <a:buFontTx/>
              <a:buNone/>
              <a:defRPr/>
            </a:lvl2pPr>
            <a:lvl3pPr marL="980123" indent="0">
              <a:buFontTx/>
              <a:buNone/>
              <a:defRPr/>
            </a:lvl3pPr>
            <a:lvl4pPr marL="1391603" indent="0">
              <a:buFontTx/>
              <a:buNone/>
              <a:defRPr/>
            </a:lvl4pPr>
            <a:lvl5pPr marL="1700213" indent="0">
              <a:buFontTx/>
              <a:buNone/>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699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82296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2" name="Title 1"/>
          <p:cNvSpPr>
            <a:spLocks noGrp="1"/>
          </p:cNvSpPr>
          <p:nvPr>
            <p:ph type="title"/>
          </p:nvPr>
        </p:nvSpPr>
        <p:spPr>
          <a:xfrm>
            <a:off x="373761" y="633526"/>
            <a:ext cx="4441588" cy="923330"/>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48" y="2103035"/>
            <a:ext cx="4429375" cy="3693758"/>
          </a:xfrm>
        </p:spPr>
        <p:txBody>
          <a:bodyPr/>
          <a:lstStyle>
            <a:lvl1pPr marL="0" indent="0">
              <a:buClr>
                <a:schemeClr val="bg2"/>
              </a:buClr>
              <a:buSzPct val="100000"/>
              <a:buFontTx/>
              <a:buNone/>
              <a:defRPr sz="1800">
                <a:solidFill>
                  <a:schemeClr val="bg1"/>
                </a:solidFill>
              </a:defRPr>
            </a:lvl1pPr>
            <a:lvl2pPr marL="514350" indent="0">
              <a:buClr>
                <a:schemeClr val="bg2"/>
              </a:buClr>
              <a:buSzPct val="100000"/>
              <a:buFontTx/>
              <a:buNone/>
              <a:defRPr sz="1600">
                <a:solidFill>
                  <a:schemeClr val="bg1"/>
                </a:solidFill>
              </a:defRPr>
            </a:lvl2pPr>
            <a:lvl3pPr marL="980123" indent="0">
              <a:buClr>
                <a:schemeClr val="bg2"/>
              </a:buClr>
              <a:buSzPct val="100000"/>
              <a:buFontTx/>
              <a:buNone/>
              <a:defRPr sz="1600">
                <a:solidFill>
                  <a:schemeClr val="bg1"/>
                </a:solidFill>
              </a:defRPr>
            </a:lvl3pPr>
            <a:lvl4pPr marL="1597343" indent="-205740">
              <a:buClr>
                <a:schemeClr val="bg2"/>
              </a:buClr>
              <a:buFont typeface="Wingdings" panose="05000000000000000000" pitchFamily="2" charset="2"/>
              <a:buChar char="§"/>
              <a:defRPr sz="1600">
                <a:solidFill>
                  <a:schemeClr val="tx1"/>
                </a:solidFill>
              </a:defRPr>
            </a:lvl4pPr>
            <a:lvl5pPr marL="1905953" indent="-20574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373761" y="1183334"/>
            <a:ext cx="4441588" cy="525463"/>
          </a:xfrm>
        </p:spPr>
        <p:txBody>
          <a:bodyPr/>
          <a:lstStyle>
            <a:lvl1pPr marL="0" indent="0" algn="l">
              <a:buFontTx/>
              <a:buNone/>
              <a:defRPr sz="2200" b="0">
                <a:solidFill>
                  <a:schemeClr val="tx2"/>
                </a:solidFill>
                <a:latin typeface="Trebuchet MS" panose="020B0603020202020204" pitchFamily="34" charset="0"/>
              </a:defRPr>
            </a:lvl1pPr>
            <a:lvl2pPr marL="514350" indent="0" algn="ctr">
              <a:buFontTx/>
              <a:buNone/>
              <a:defRPr sz="2500">
                <a:solidFill>
                  <a:schemeClr val="tx2"/>
                </a:solidFill>
                <a:latin typeface="Trebuchet MS" panose="020B0603020202020204" pitchFamily="34" charset="0"/>
              </a:defRPr>
            </a:lvl2pPr>
            <a:lvl3pPr marL="980123" indent="0" algn="ctr">
              <a:buFontTx/>
              <a:buNone/>
              <a:defRPr sz="2500">
                <a:solidFill>
                  <a:schemeClr val="tx2"/>
                </a:solidFill>
                <a:latin typeface="Trebuchet MS" panose="020B0603020202020204" pitchFamily="34" charset="0"/>
              </a:defRPr>
            </a:lvl3pPr>
            <a:lvl4pPr marL="1391603" indent="0" algn="ctr">
              <a:buFontTx/>
              <a:buNone/>
              <a:defRPr sz="2500">
                <a:solidFill>
                  <a:schemeClr val="tx2"/>
                </a:solidFill>
                <a:latin typeface="Trebuchet MS" panose="020B0603020202020204" pitchFamily="34" charset="0"/>
              </a:defRPr>
            </a:lvl4pPr>
            <a:lvl5pPr marL="1700213" indent="0" algn="ctr">
              <a:buFontTx/>
              <a:buNone/>
              <a:defRPr sz="25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6821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82296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2" name="Title 1"/>
          <p:cNvSpPr>
            <a:spLocks noGrp="1"/>
          </p:cNvSpPr>
          <p:nvPr>
            <p:ph type="title"/>
          </p:nvPr>
        </p:nvSpPr>
        <p:spPr>
          <a:xfrm>
            <a:off x="373761" y="661226"/>
            <a:ext cx="7482078" cy="507831"/>
          </a:xfrm>
        </p:spPr>
        <p:txBody>
          <a:bodyPr/>
          <a:lstStyle>
            <a:lvl1pPr algn="ct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5616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8229600" cy="6172200"/>
          </a:xfrm>
          <a:prstGeom prst="rect">
            <a:avLst/>
          </a:prstGeom>
        </p:spPr>
      </p:pic>
      <p:sp>
        <p:nvSpPr>
          <p:cNvPr id="8" name="Rectangle 7"/>
          <p:cNvSpPr/>
          <p:nvPr userDrawn="1"/>
        </p:nvSpPr>
        <p:spPr>
          <a:xfrm>
            <a:off x="0" y="0"/>
            <a:ext cx="82296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11" name="Rectangle 4"/>
          <p:cNvSpPr>
            <a:spLocks noGrp="1" noChangeArrowheads="1"/>
          </p:cNvSpPr>
          <p:nvPr userDrawn="1">
            <p:ph type="subTitle" idx="1"/>
          </p:nvPr>
        </p:nvSpPr>
        <p:spPr>
          <a:xfrm>
            <a:off x="390638" y="1787097"/>
            <a:ext cx="6525529" cy="313932"/>
          </a:xfrm>
        </p:spPr>
        <p:txBody>
          <a:bodyPr wrap="square" anchor="t">
            <a:spAutoFit/>
          </a:bodyPr>
          <a:lstStyle>
            <a:lvl1pPr marL="0" indent="0" algn="l">
              <a:lnSpc>
                <a:spcPct val="90000"/>
              </a:lnSpc>
              <a:spcBef>
                <a:spcPts val="540"/>
              </a:spcBef>
              <a:spcAft>
                <a:spcPts val="270"/>
              </a:spcAft>
              <a:buFontTx/>
              <a:buNone/>
              <a:defRPr sz="1600" b="0">
                <a:solidFill>
                  <a:schemeClr val="tx1"/>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361247" y="839287"/>
            <a:ext cx="6554505" cy="982855"/>
          </a:xfrm>
        </p:spPr>
        <p:txBody>
          <a:bodyPr anchor="b">
            <a:noAutofit/>
          </a:bodyPr>
          <a:lstStyle>
            <a:lvl1pPr algn="l">
              <a:lnSpc>
                <a:spcPct val="90000"/>
              </a:lnSpc>
              <a:spcBef>
                <a:spcPts val="0"/>
              </a:spcBef>
              <a:defRPr sz="4100" b="1" cap="all" baseline="0">
                <a:solidFill>
                  <a:schemeClr val="tx1"/>
                </a:solidFill>
                <a:latin typeface="Trebuchet MS" panose="020B0603020202020204"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3195" y="2527242"/>
            <a:ext cx="1220003" cy="350850"/>
          </a:xfrm>
          <a:prstGeom prst="rect">
            <a:avLst/>
          </a:prstGeom>
        </p:spPr>
      </p:pic>
    </p:spTree>
    <p:extLst>
      <p:ext uri="{BB962C8B-B14F-4D97-AF65-F5344CB8AC3E}">
        <p14:creationId xmlns:p14="http://schemas.microsoft.com/office/powerpoint/2010/main" val="188387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3761" y="347472"/>
            <a:ext cx="7482078" cy="516167"/>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lvl1pPr>
          </a:lstStyle>
          <a:p>
            <a:pPr lvl="0"/>
            <a:r>
              <a:rPr lang="en-US" dirty="0" smtClean="0"/>
              <a:t>Click to edit Master title style</a:t>
            </a:r>
            <a:endParaRPr lang="en-US" dirty="0"/>
          </a:p>
        </p:txBody>
      </p:sp>
      <p:sp>
        <p:nvSpPr>
          <p:cNvPr id="3" name="Content Placeholder 2"/>
          <p:cNvSpPr>
            <a:spLocks noGrp="1"/>
          </p:cNvSpPr>
          <p:nvPr>
            <p:ph idx="1"/>
          </p:nvPr>
        </p:nvSpPr>
        <p:spPr>
          <a:xfrm>
            <a:off x="383854" y="1948656"/>
            <a:ext cx="7461504" cy="3851597"/>
          </a:xfrm>
          <a:noFill/>
          <a:ln w="9525">
            <a:noFill/>
            <a:miter lim="800000"/>
            <a:headEnd/>
            <a:tailEnd/>
          </a:ln>
        </p:spPr>
        <p:txBody>
          <a:bodyPr vert="horz" wrap="square" lIns="91440" tIns="45720" rIns="91440" bIns="45720" numCol="1" anchor="t" anchorCtr="0" compatLnSpc="1">
            <a:prstTxWarp prst="textNoShape">
              <a:avLst/>
            </a:prstTxWarp>
          </a:bodyPr>
          <a:lstStyle>
            <a:lvl1pPr marL="284163" marR="0" indent="-284163"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lang="en-US" sz="1800" dirty="0" smtClean="0"/>
            </a:lvl1pPr>
            <a:lvl2pPr marL="630238" marR="0" indent="-228600"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lang="en-US" sz="1400" dirty="0" smtClean="0"/>
            </a:lvl2pPr>
            <a:lvl3pPr marL="804863" marR="0" indent="-203200"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lang="en-US" sz="1400" dirty="0" smtClean="0"/>
            </a:lvl3pPr>
          </a:lstStyle>
          <a:p>
            <a:pPr marL="284163" marR="0" lvl="0" indent="-284163"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a:pPr>
            <a:r>
              <a:rPr kumimoji="0" lang="en-US" sz="2000" b="0" i="0" u="none" strike="noStrike" kern="0" cap="none" spc="0" normalizeH="0" baseline="0" noProof="0" dirty="0" smtClean="0">
                <a:ln>
                  <a:noFill/>
                </a:ln>
                <a:solidFill>
                  <a:srgbClr val="6F6F6F"/>
                </a:solidFill>
                <a:effectLst/>
                <a:uLnTx/>
                <a:uFillTx/>
                <a:latin typeface="Arial" panose="020B0604020202020204" pitchFamily="34" charset="0"/>
                <a:cs typeface="Arial" panose="020B0604020202020204" pitchFamily="34" charset="0"/>
              </a:rPr>
              <a:t>Click to edit Master text styles</a:t>
            </a:r>
          </a:p>
          <a:p>
            <a:pPr marL="630238" marR="0" lvl="1" indent="-228600"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a:pPr>
            <a:r>
              <a:rPr kumimoji="0" lang="en-US" sz="1800" b="0" i="0" u="none" strike="noStrike" kern="0" cap="none" spc="0" normalizeH="0" baseline="0" noProof="0" dirty="0" smtClean="0">
                <a:ln>
                  <a:noFill/>
                </a:ln>
                <a:solidFill>
                  <a:srgbClr val="6F6F6F"/>
                </a:solidFill>
                <a:effectLst/>
                <a:uLnTx/>
                <a:uFillTx/>
                <a:latin typeface="Arial" panose="020B0604020202020204" pitchFamily="34" charset="0"/>
                <a:cs typeface="Arial" panose="020B0604020202020204" pitchFamily="34" charset="0"/>
              </a:rPr>
              <a:t>Second level</a:t>
            </a:r>
          </a:p>
          <a:p>
            <a:pPr marL="804863" marR="0" lvl="2" indent="-203200"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a:pPr>
            <a:r>
              <a:rPr kumimoji="0" lang="en-US" sz="1600" b="0" i="0" u="none" strike="noStrike" kern="0" cap="none" spc="0" normalizeH="0" baseline="0" noProof="0" dirty="0" smtClean="0">
                <a:ln>
                  <a:noFill/>
                </a:ln>
                <a:solidFill>
                  <a:srgbClr val="6F6F6F"/>
                </a:solidFill>
                <a:effectLst/>
                <a:uLnTx/>
                <a:uFillTx/>
                <a:latin typeface="Arial" panose="020B0604020202020204" pitchFamily="34" charset="0"/>
                <a:cs typeface="Arial" panose="020B0604020202020204" pitchFamily="34" charset="0"/>
              </a:rPr>
              <a:t>Third level</a:t>
            </a:r>
          </a:p>
        </p:txBody>
      </p:sp>
      <p:sp>
        <p:nvSpPr>
          <p:cNvPr id="5" name="Text Placeholder 4"/>
          <p:cNvSpPr>
            <a:spLocks noGrp="1"/>
          </p:cNvSpPr>
          <p:nvPr>
            <p:ph type="body" sz="quarter" idx="10"/>
          </p:nvPr>
        </p:nvSpPr>
        <p:spPr>
          <a:xfrm>
            <a:off x="373761" y="1229600"/>
            <a:ext cx="7482078" cy="525463"/>
          </a:xfrm>
        </p:spPr>
        <p:txBody>
          <a:bodyPr anchor="ctr"/>
          <a:lstStyle>
            <a:lvl1pPr marL="0" indent="0" algn="l">
              <a:buFontTx/>
              <a:buNone/>
              <a:defRPr sz="2400">
                <a:solidFill>
                  <a:schemeClr val="accent1"/>
                </a:solidFill>
                <a:latin typeface="Arial" panose="020B0604020202020204" pitchFamily="34" charset="0"/>
                <a:cs typeface="Arial" panose="020B0604020202020204" pitchFamily="34" charset="0"/>
              </a:defRPr>
            </a:lvl1pPr>
            <a:lvl2pPr marL="428608" indent="0" algn="ctr">
              <a:buFontTx/>
              <a:buNone/>
              <a:defRPr sz="2100">
                <a:solidFill>
                  <a:schemeClr val="tx2"/>
                </a:solidFill>
                <a:latin typeface="Trebuchet MS" panose="020B0603020202020204" pitchFamily="34" charset="0"/>
              </a:defRPr>
            </a:lvl2pPr>
            <a:lvl3pPr marL="816737" indent="0" algn="ctr">
              <a:buFontTx/>
              <a:buNone/>
              <a:defRPr sz="2100">
                <a:solidFill>
                  <a:schemeClr val="tx2"/>
                </a:solidFill>
                <a:latin typeface="Trebuchet MS" panose="020B0603020202020204" pitchFamily="34" charset="0"/>
              </a:defRPr>
            </a:lvl3pPr>
            <a:lvl4pPr marL="1159622" indent="0" algn="ctr">
              <a:buFontTx/>
              <a:buNone/>
              <a:defRPr sz="2100">
                <a:solidFill>
                  <a:schemeClr val="tx2"/>
                </a:solidFill>
                <a:latin typeface="Trebuchet MS" panose="020B0603020202020204" pitchFamily="34" charset="0"/>
              </a:defRPr>
            </a:lvl4pPr>
            <a:lvl5pPr marL="1416787" indent="0" algn="ctr">
              <a:buFontTx/>
              <a:buNone/>
              <a:defRPr sz="21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63468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branding graphics">
    <p:spTree>
      <p:nvGrpSpPr>
        <p:cNvPr id="1" name=""/>
        <p:cNvGrpSpPr/>
        <p:nvPr/>
      </p:nvGrpSpPr>
      <p:grpSpPr>
        <a:xfrm>
          <a:off x="0" y="0"/>
          <a:ext cx="0" cy="0"/>
          <a:chOff x="0" y="0"/>
          <a:chExt cx="0" cy="0"/>
        </a:xfrm>
      </p:grpSpPr>
      <p:sp>
        <p:nvSpPr>
          <p:cNvPr id="2" name="Title 1"/>
          <p:cNvSpPr>
            <a:spLocks noGrp="1"/>
          </p:cNvSpPr>
          <p:nvPr>
            <p:ph type="title"/>
          </p:nvPr>
        </p:nvSpPr>
        <p:spPr>
          <a:xfrm>
            <a:off x="373761" y="347472"/>
            <a:ext cx="7482078" cy="516167"/>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lvl1pPr>
          </a:lstStyle>
          <a:p>
            <a:pPr lvl="0"/>
            <a:r>
              <a:rPr lang="en-US" dirty="0" smtClean="0"/>
              <a:t>Click to edit Master title style</a:t>
            </a:r>
            <a:endParaRPr lang="en-US" dirty="0"/>
          </a:p>
        </p:txBody>
      </p:sp>
      <p:sp>
        <p:nvSpPr>
          <p:cNvPr id="3" name="Content Placeholder 2"/>
          <p:cNvSpPr>
            <a:spLocks noGrp="1"/>
          </p:cNvSpPr>
          <p:nvPr>
            <p:ph idx="1"/>
          </p:nvPr>
        </p:nvSpPr>
        <p:spPr>
          <a:xfrm>
            <a:off x="383854" y="1948657"/>
            <a:ext cx="7461504" cy="3851597"/>
          </a:xfrm>
          <a:noFill/>
          <a:ln w="9525">
            <a:noFill/>
            <a:miter lim="800000"/>
            <a:headEnd/>
            <a:tailEnd/>
          </a:ln>
        </p:spPr>
        <p:txBody>
          <a:bodyPr vert="horz" wrap="square" lIns="91440" tIns="45720" rIns="91440" bIns="45720" numCol="1" anchor="t" anchorCtr="0" compatLnSpc="1">
            <a:prstTxWarp prst="textNoShape">
              <a:avLst/>
            </a:prstTxWarp>
          </a:bodyPr>
          <a:lstStyle>
            <a:lvl1pPr marL="284163" marR="0" indent="-284163"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lang="en-US" sz="1800" dirty="0" smtClean="0"/>
            </a:lvl1pPr>
            <a:lvl2pPr marL="630238" marR="0" indent="-228600"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lang="en-US" sz="1600" dirty="0" smtClean="0"/>
            </a:lvl2pPr>
            <a:lvl3pPr marL="804863" marR="0" indent="-203200"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lang="en-US" sz="1400" dirty="0" smtClean="0"/>
            </a:lvl3pPr>
          </a:lstStyle>
          <a:p>
            <a:pPr marL="284163" marR="0" lvl="0" indent="-284163"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a:pPr>
            <a:r>
              <a:rPr kumimoji="0" lang="en-US" sz="2000" b="0" i="0" u="none" strike="noStrike" kern="0" cap="none" spc="0" normalizeH="0" baseline="0" noProof="0" dirty="0" smtClean="0">
                <a:ln>
                  <a:noFill/>
                </a:ln>
                <a:solidFill>
                  <a:srgbClr val="6F6F6F"/>
                </a:solidFill>
                <a:effectLst/>
                <a:uLnTx/>
                <a:uFillTx/>
                <a:latin typeface="Arial" panose="020B0604020202020204" pitchFamily="34" charset="0"/>
                <a:cs typeface="Arial" panose="020B0604020202020204" pitchFamily="34" charset="0"/>
              </a:rPr>
              <a:t>Click to edit Master text styles</a:t>
            </a:r>
          </a:p>
          <a:p>
            <a:pPr marL="630238" marR="0" lvl="1" indent="-228600"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a:pPr>
            <a:r>
              <a:rPr kumimoji="0" lang="en-US" sz="1800" b="0" i="0" u="none" strike="noStrike" kern="0" cap="none" spc="0" normalizeH="0" baseline="0" noProof="0" dirty="0" smtClean="0">
                <a:ln>
                  <a:noFill/>
                </a:ln>
                <a:solidFill>
                  <a:srgbClr val="6F6F6F"/>
                </a:solidFill>
                <a:effectLst/>
                <a:uLnTx/>
                <a:uFillTx/>
                <a:latin typeface="Arial" panose="020B0604020202020204" pitchFamily="34" charset="0"/>
                <a:cs typeface="Arial" panose="020B0604020202020204" pitchFamily="34" charset="0"/>
              </a:rPr>
              <a:t>Second level</a:t>
            </a:r>
          </a:p>
          <a:p>
            <a:pPr marL="804863" marR="0" lvl="2" indent="-203200" algn="l" defTabSz="346459" rtl="0" eaLnBrk="1" fontAlgn="base" latinLnBrk="0" hangingPunct="1">
              <a:lnSpc>
                <a:spcPct val="90000"/>
              </a:lnSpc>
              <a:spcBef>
                <a:spcPts val="225"/>
              </a:spcBef>
              <a:spcAft>
                <a:spcPts val="225"/>
              </a:spcAft>
              <a:buClr>
                <a:srgbClr val="6F6F6F"/>
              </a:buClr>
              <a:buSzPct val="100000"/>
              <a:buFont typeface="Arial" panose="020B0604020202020204" pitchFamily="34" charset="0"/>
              <a:buChar char="–"/>
              <a:tabLst/>
              <a:defRPr/>
            </a:pPr>
            <a:r>
              <a:rPr kumimoji="0" lang="en-US" sz="1600" b="0" i="0" u="none" strike="noStrike" kern="0" cap="none" spc="0" normalizeH="0" baseline="0" noProof="0" dirty="0" smtClean="0">
                <a:ln>
                  <a:noFill/>
                </a:ln>
                <a:solidFill>
                  <a:srgbClr val="6F6F6F"/>
                </a:solidFill>
                <a:effectLst/>
                <a:uLnTx/>
                <a:uFillTx/>
                <a:latin typeface="Arial" panose="020B0604020202020204" pitchFamily="34" charset="0"/>
                <a:cs typeface="Arial" panose="020B0604020202020204" pitchFamily="34" charset="0"/>
              </a:rPr>
              <a:t>Third level</a:t>
            </a:r>
          </a:p>
        </p:txBody>
      </p:sp>
      <p:sp>
        <p:nvSpPr>
          <p:cNvPr id="5" name="Text Placeholder 4"/>
          <p:cNvSpPr>
            <a:spLocks noGrp="1"/>
          </p:cNvSpPr>
          <p:nvPr>
            <p:ph type="body" sz="quarter" idx="10"/>
          </p:nvPr>
        </p:nvSpPr>
        <p:spPr>
          <a:xfrm>
            <a:off x="373761" y="1225566"/>
            <a:ext cx="7482078" cy="525463"/>
          </a:xfrm>
        </p:spPr>
        <p:txBody>
          <a:bodyPr anchor="ctr"/>
          <a:lstStyle>
            <a:lvl1pPr marL="0" indent="0" algn="l">
              <a:buFontTx/>
              <a:buNone/>
              <a:defRPr sz="2400">
                <a:solidFill>
                  <a:schemeClr val="accent1"/>
                </a:solidFill>
                <a:latin typeface="Arial" panose="020B0604020202020204" pitchFamily="34" charset="0"/>
                <a:cs typeface="Arial" panose="020B0604020202020204" pitchFamily="34" charset="0"/>
              </a:defRPr>
            </a:lvl1pPr>
            <a:lvl2pPr marL="428608" indent="0" algn="ctr">
              <a:buFontTx/>
              <a:buNone/>
              <a:defRPr sz="2100">
                <a:solidFill>
                  <a:schemeClr val="tx2"/>
                </a:solidFill>
                <a:latin typeface="Trebuchet MS" panose="020B0603020202020204" pitchFamily="34" charset="0"/>
              </a:defRPr>
            </a:lvl2pPr>
            <a:lvl3pPr marL="816737" indent="0" algn="ctr">
              <a:buFontTx/>
              <a:buNone/>
              <a:defRPr sz="2100">
                <a:solidFill>
                  <a:schemeClr val="tx2"/>
                </a:solidFill>
                <a:latin typeface="Trebuchet MS" panose="020B0603020202020204" pitchFamily="34" charset="0"/>
              </a:defRPr>
            </a:lvl3pPr>
            <a:lvl4pPr marL="1159622" indent="0" algn="ctr">
              <a:buFontTx/>
              <a:buNone/>
              <a:defRPr sz="2100">
                <a:solidFill>
                  <a:schemeClr val="tx2"/>
                </a:solidFill>
                <a:latin typeface="Trebuchet MS" panose="020B0603020202020204" pitchFamily="34" charset="0"/>
              </a:defRPr>
            </a:lvl4pPr>
            <a:lvl5pPr marL="1416787" indent="0" algn="ctr">
              <a:buFontTx/>
              <a:buNone/>
              <a:defRPr sz="21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4" name="Rectangle 3"/>
          <p:cNvSpPr/>
          <p:nvPr userDrawn="1"/>
        </p:nvSpPr>
        <p:spPr>
          <a:xfrm>
            <a:off x="0" y="5917406"/>
            <a:ext cx="8229600" cy="2585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7" fontAlgn="base">
              <a:spcBef>
                <a:spcPct val="0"/>
              </a:spcBef>
              <a:spcAft>
                <a:spcPct val="0"/>
              </a:spcAft>
            </a:pPr>
            <a:endParaRPr lang="en-US" sz="1350">
              <a:solidFill>
                <a:srgbClr val="FFFFFF"/>
              </a:solidFill>
            </a:endParaRPr>
          </a:p>
        </p:txBody>
      </p:sp>
      <p:sp>
        <p:nvSpPr>
          <p:cNvPr id="6" name="TextBox 5"/>
          <p:cNvSpPr txBox="1"/>
          <p:nvPr userDrawn="1"/>
        </p:nvSpPr>
        <p:spPr>
          <a:xfrm>
            <a:off x="479339" y="6051571"/>
            <a:ext cx="240771" cy="76944"/>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defTabSz="342887" fontAlgn="base">
              <a:spcBef>
                <a:spcPct val="0"/>
              </a:spcBef>
              <a:spcAft>
                <a:spcPct val="0"/>
              </a:spcAft>
            </a:pPr>
            <a:fld id="{9EF62655-870B-4C06-BC3D-C67D37BAE36D}" type="slidenum">
              <a:rPr lang="en-US" sz="500" smtClean="0">
                <a:solidFill>
                  <a:srgbClr val="6F6F6F"/>
                </a:solidFill>
                <a:latin typeface="Arial" panose="020B0604020202020204" pitchFamily="34" charset="0"/>
                <a:ea typeface="MS PGothic" pitchFamily="34" charset="-128"/>
                <a:cs typeface="Arial" panose="020B0604020202020204" pitchFamily="34" charset="0"/>
              </a:rPr>
              <a:pPr algn="l" defTabSz="342887" fontAlgn="base">
                <a:spcBef>
                  <a:spcPct val="0"/>
                </a:spcBef>
                <a:spcAft>
                  <a:spcPct val="0"/>
                </a:spcAft>
              </a:pPr>
              <a:t>‹#›</a:t>
            </a:fld>
            <a:r>
              <a:rPr lang="en-US" sz="500" cap="none" dirty="0" smtClean="0">
                <a:solidFill>
                  <a:srgbClr val="6F6F6F"/>
                </a:solidFill>
                <a:latin typeface="Arial" panose="020B0604020202020204" pitchFamily="34" charset="0"/>
                <a:ea typeface="MS PGothic" pitchFamily="34" charset="-128"/>
                <a:cs typeface="Arial" panose="020B0604020202020204" pitchFamily="34" charset="0"/>
              </a:rPr>
              <a:t> </a:t>
            </a:r>
          </a:p>
        </p:txBody>
      </p:sp>
    </p:spTree>
    <p:extLst>
      <p:ext uri="{BB962C8B-B14F-4D97-AF65-F5344CB8AC3E}">
        <p14:creationId xmlns:p14="http://schemas.microsoft.com/office/powerpoint/2010/main" val="109705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3761" y="347472"/>
            <a:ext cx="7482078" cy="516167"/>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lvl1pPr>
          </a:lstStyle>
          <a:p>
            <a:pPr lvl="0"/>
            <a:r>
              <a:rPr lang="en-US" dirty="0" smtClean="0"/>
              <a:t>Click to edit Master title style</a:t>
            </a:r>
            <a:endParaRPr lang="en-US" dirty="0"/>
          </a:p>
        </p:txBody>
      </p:sp>
      <p:sp>
        <p:nvSpPr>
          <p:cNvPr id="3" name="Content Placeholder 2"/>
          <p:cNvSpPr>
            <a:spLocks noGrp="1"/>
          </p:cNvSpPr>
          <p:nvPr>
            <p:ph idx="1"/>
          </p:nvPr>
        </p:nvSpPr>
        <p:spPr>
          <a:xfrm>
            <a:off x="383854" y="1335024"/>
            <a:ext cx="7461504" cy="4429528"/>
          </a:xfrm>
          <a:noFill/>
          <a:ln w="9525">
            <a:noFill/>
            <a:miter lim="800000"/>
            <a:headEnd/>
            <a:tailEnd/>
          </a:ln>
        </p:spPr>
        <p:txBody>
          <a:bodyPr vert="horz" wrap="square" lIns="91440" tIns="45720" rIns="91440" bIns="45720" numCol="1" anchor="t" anchorCtr="0" compatLnSpc="1">
            <a:prstTxWarp prst="textNoShape">
              <a:avLst/>
            </a:prstTxWarp>
          </a:bodyPr>
          <a:lstStyle>
            <a:lvl1pPr>
              <a:defRPr lang="en-US" sz="1800" dirty="0" smtClean="0"/>
            </a:lvl1pPr>
            <a:lvl2pPr>
              <a:defRPr lang="en-US" sz="1400" dirty="0" smtClean="0"/>
            </a:lvl2pPr>
            <a:lvl3pPr>
              <a:defRPr lang="en-US" sz="1400" dirty="0" smtClean="0"/>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5511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entered">
    <p:spTree>
      <p:nvGrpSpPr>
        <p:cNvPr id="1" name=""/>
        <p:cNvGrpSpPr/>
        <p:nvPr/>
      </p:nvGrpSpPr>
      <p:grpSpPr>
        <a:xfrm>
          <a:off x="0" y="0"/>
          <a:ext cx="0" cy="0"/>
          <a:chOff x="0" y="0"/>
          <a:chExt cx="0" cy="0"/>
        </a:xfrm>
      </p:grpSpPr>
      <p:sp>
        <p:nvSpPr>
          <p:cNvPr id="2" name="Title 1"/>
          <p:cNvSpPr>
            <a:spLocks noGrp="1"/>
          </p:cNvSpPr>
          <p:nvPr>
            <p:ph type="title"/>
          </p:nvPr>
        </p:nvSpPr>
        <p:spPr>
          <a:xfrm>
            <a:off x="373761" y="347472"/>
            <a:ext cx="7482078" cy="516167"/>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a:defRPr lang="en-US" dirty="0"/>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32091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entered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73761" y="347472"/>
            <a:ext cx="7482078" cy="516167"/>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a:defRPr lang="en-US" dirty="0"/>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a:xfrm>
            <a:off x="373761" y="1261662"/>
            <a:ext cx="7482078" cy="525463"/>
          </a:xfrm>
        </p:spPr>
        <p:txBody>
          <a:bodyPr anchor="ctr"/>
          <a:lstStyle>
            <a:lvl1pPr marL="0" indent="0" algn="ctr">
              <a:buFontTx/>
              <a:buNone/>
              <a:defRPr sz="2400">
                <a:solidFill>
                  <a:schemeClr val="accent1"/>
                </a:solidFill>
                <a:latin typeface="Arial" panose="020B0604020202020204" pitchFamily="34" charset="0"/>
                <a:cs typeface="Arial" panose="020B0604020202020204" pitchFamily="34" charset="0"/>
              </a:defRPr>
            </a:lvl1pPr>
            <a:lvl2pPr marL="428608" indent="0" algn="ctr">
              <a:buFontTx/>
              <a:buNone/>
              <a:defRPr sz="2100">
                <a:solidFill>
                  <a:schemeClr val="tx2"/>
                </a:solidFill>
                <a:latin typeface="Trebuchet MS" panose="020B0603020202020204" pitchFamily="34" charset="0"/>
              </a:defRPr>
            </a:lvl2pPr>
            <a:lvl3pPr marL="816737" indent="0" algn="ctr">
              <a:buFontTx/>
              <a:buNone/>
              <a:defRPr sz="2100">
                <a:solidFill>
                  <a:schemeClr val="tx2"/>
                </a:solidFill>
                <a:latin typeface="Trebuchet MS" panose="020B0603020202020204" pitchFamily="34" charset="0"/>
              </a:defRPr>
            </a:lvl3pPr>
            <a:lvl4pPr marL="1159622" indent="0" algn="ctr">
              <a:buFontTx/>
              <a:buNone/>
              <a:defRPr sz="2100">
                <a:solidFill>
                  <a:schemeClr val="tx2"/>
                </a:solidFill>
                <a:latin typeface="Trebuchet MS" panose="020B0603020202020204" pitchFamily="34" charset="0"/>
              </a:defRPr>
            </a:lvl4pPr>
            <a:lvl5pPr marL="1416787" indent="0" algn="ctr">
              <a:buFontTx/>
              <a:buNone/>
              <a:defRPr sz="21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1460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 Images">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0" y="0"/>
            <a:ext cx="8229600" cy="6172199"/>
            <a:chOff x="0" y="-1"/>
            <a:chExt cx="10972800" cy="6172199"/>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528" b="9530"/>
            <a:stretch/>
          </p:blipFill>
          <p:spPr>
            <a:xfrm>
              <a:off x="0" y="-1"/>
              <a:ext cx="10972800" cy="6172199"/>
            </a:xfrm>
            <a:prstGeom prst="rect">
              <a:avLst/>
            </a:prstGeom>
          </p:spPr>
        </p:pic>
        <p:sp>
          <p:nvSpPr>
            <p:cNvPr id="2" name="Rectangle 1"/>
            <p:cNvSpPr/>
            <p:nvPr userDrawn="1"/>
          </p:nvSpPr>
          <p:spPr>
            <a:xfrm>
              <a:off x="0" y="-1"/>
              <a:ext cx="10972800" cy="617219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42887" fontAlgn="base">
                <a:spcBef>
                  <a:spcPct val="0"/>
                </a:spcBef>
                <a:spcAft>
                  <a:spcPct val="0"/>
                </a:spcAft>
              </a:pPr>
              <a:endParaRPr lang="en-US" sz="1350">
                <a:solidFill>
                  <a:srgbClr val="FFFFFF"/>
                </a:solidFill>
              </a:endParaRPr>
            </a:p>
          </p:txBody>
        </p:sp>
      </p:grpSp>
      <p:sp>
        <p:nvSpPr>
          <p:cNvPr id="8" name="Rectangle 7"/>
          <p:cNvSpPr/>
          <p:nvPr userDrawn="1"/>
        </p:nvSpPr>
        <p:spPr>
          <a:xfrm flipV="1">
            <a:off x="-1" y="0"/>
            <a:ext cx="8229601" cy="6172199"/>
          </a:xfrm>
          <a:prstGeom prst="rect">
            <a:avLst/>
          </a:prstGeom>
          <a:gradFill>
            <a:gsLst>
              <a:gs pos="37000">
                <a:schemeClr val="tx1">
                  <a:alpha val="0"/>
                </a:schemeClr>
              </a:gs>
              <a:gs pos="76000">
                <a:schemeClr val="tx1">
                  <a:alpha val="0"/>
                </a:schemeClr>
              </a:gs>
              <a:gs pos="55000">
                <a:schemeClr val="tx1">
                  <a:alpha val="2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userDrawn="1"/>
        </p:nvPicPr>
        <p:blipFill rotWithShape="1">
          <a:blip r:embed="rId3"/>
          <a:srcRect l="12327"/>
          <a:stretch/>
        </p:blipFill>
        <p:spPr>
          <a:xfrm>
            <a:off x="-1" y="748845"/>
            <a:ext cx="4020260" cy="984522"/>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5038" y="993506"/>
            <a:ext cx="2684930" cy="495200"/>
          </a:xfrm>
          <a:prstGeom prst="rect">
            <a:avLst/>
          </a:prstGeom>
        </p:spPr>
      </p:pic>
      <p:pic>
        <p:nvPicPr>
          <p:cNvPr id="23" name="Picture 22"/>
          <p:cNvPicPr>
            <a:picLocks noChangeAspect="1"/>
          </p:cNvPicPr>
          <p:nvPr userDrawn="1"/>
        </p:nvPicPr>
        <p:blipFill rotWithShape="1">
          <a:blip r:embed="rId5"/>
          <a:srcRect r="3944"/>
          <a:stretch/>
        </p:blipFill>
        <p:spPr>
          <a:xfrm>
            <a:off x="1342839" y="1801401"/>
            <a:ext cx="6886762" cy="731583"/>
          </a:xfrm>
          <a:prstGeom prst="rect">
            <a:avLst/>
          </a:prstGeom>
        </p:spPr>
      </p:pic>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139845" y="1909794"/>
            <a:ext cx="1660279" cy="501543"/>
          </a:xfrm>
          <a:prstGeom prst="rect">
            <a:avLst/>
          </a:prstGeom>
        </p:spPr>
      </p:pic>
      <p:sp>
        <p:nvSpPr>
          <p:cNvPr id="12" name="Title 10"/>
          <p:cNvSpPr txBox="1">
            <a:spLocks/>
          </p:cNvSpPr>
          <p:nvPr userDrawn="1"/>
        </p:nvSpPr>
        <p:spPr bwMode="auto">
          <a:xfrm>
            <a:off x="4281914" y="487348"/>
            <a:ext cx="3947688" cy="5078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marL="0" indent="0" algn="l" rtl="0" fontAlgn="base">
              <a:lnSpc>
                <a:spcPct val="90000"/>
              </a:lnSpc>
              <a:spcBef>
                <a:spcPts val="0"/>
              </a:spcBef>
              <a:spcAft>
                <a:spcPct val="0"/>
              </a:spcAft>
              <a:defRPr sz="3000" b="0" cap="none" baseline="0">
                <a:solidFill>
                  <a:schemeClr val="tx1"/>
                </a:solidFill>
                <a:effectLst/>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defTabSz="914400"/>
            <a:r>
              <a:rPr lang="en-US" kern="0" dirty="0" smtClean="0"/>
              <a:t>Robotics</a:t>
            </a:r>
            <a:r>
              <a:rPr lang="en-US" kern="0" baseline="0" dirty="0" smtClean="0"/>
              <a:t> </a:t>
            </a:r>
            <a:r>
              <a:rPr lang="en-US" kern="0" dirty="0" smtClean="0"/>
              <a:t>Teaching</a:t>
            </a:r>
            <a:r>
              <a:rPr lang="en-US" kern="0" baseline="0" dirty="0" smtClean="0"/>
              <a:t> </a:t>
            </a:r>
            <a:r>
              <a:rPr lang="en-US" kern="0" baseline="0" dirty="0" smtClean="0"/>
              <a:t>Kit</a:t>
            </a:r>
            <a:endParaRPr lang="en-US" kern="0" dirty="0"/>
          </a:p>
        </p:txBody>
      </p:sp>
      <p:sp>
        <p:nvSpPr>
          <p:cNvPr id="13" name="Subtitle 11"/>
          <p:cNvSpPr txBox="1">
            <a:spLocks/>
          </p:cNvSpPr>
          <p:nvPr userDrawn="1"/>
        </p:nvSpPr>
        <p:spPr bwMode="auto">
          <a:xfrm>
            <a:off x="4388623" y="914723"/>
            <a:ext cx="3521798" cy="313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4163" indent="-284163" algn="l" defTabSz="346459" rtl="0" fontAlgn="base">
              <a:lnSpc>
                <a:spcPct val="90000"/>
              </a:lnSpc>
              <a:spcBef>
                <a:spcPts val="225"/>
              </a:spcBef>
              <a:spcAft>
                <a:spcPts val="225"/>
              </a:spcAft>
              <a:buClr>
                <a:srgbClr val="6F6F6F"/>
              </a:buClr>
              <a:buSzPct val="100000"/>
              <a:buFont typeface="Arial" panose="020B0604020202020204" pitchFamily="34" charset="0"/>
              <a:buChar char="–"/>
              <a:defRPr sz="1800" b="0" baseline="0">
                <a:solidFill>
                  <a:srgbClr val="6F6F6F"/>
                </a:solidFill>
                <a:latin typeface="Arial" panose="020B0604020202020204" pitchFamily="34" charset="0"/>
                <a:ea typeface="+mn-ea"/>
                <a:cs typeface="Arial" panose="020B0604020202020204" pitchFamily="34" charset="0"/>
              </a:defRPr>
            </a:lvl1pPr>
            <a:lvl2pPr marL="630238" indent="-2286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2pPr>
            <a:lvl3pPr marL="804863" indent="-2032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3pPr>
            <a:lvl4pPr marL="1331066" indent="-171443" algn="l" rtl="0" fontAlgn="base">
              <a:spcBef>
                <a:spcPct val="20000"/>
              </a:spcBef>
              <a:spcAft>
                <a:spcPct val="0"/>
              </a:spcAft>
              <a:buChar char="–"/>
              <a:defRPr sz="1500">
                <a:solidFill>
                  <a:schemeClr val="bg1"/>
                </a:solidFill>
                <a:latin typeface="+mn-lt"/>
              </a:defRPr>
            </a:lvl4pPr>
            <a:lvl5pPr marL="1588230" indent="-171443" algn="l" rtl="0" fontAlgn="base">
              <a:spcBef>
                <a:spcPct val="20000"/>
              </a:spcBef>
              <a:spcAft>
                <a:spcPct val="0"/>
              </a:spcAft>
              <a:buChar char="»"/>
              <a:defRPr sz="1500">
                <a:solidFill>
                  <a:schemeClr val="bg1"/>
                </a:solidFill>
                <a:latin typeface="+mn-lt"/>
              </a:defRPr>
            </a:lvl5pPr>
            <a:lvl6pPr marL="1931117" indent="-171443" algn="l" rtl="0" eaLnBrk="1" fontAlgn="base" hangingPunct="1">
              <a:spcBef>
                <a:spcPct val="20000"/>
              </a:spcBef>
              <a:spcAft>
                <a:spcPct val="0"/>
              </a:spcAft>
              <a:buChar char="»"/>
              <a:defRPr sz="1500">
                <a:solidFill>
                  <a:schemeClr val="bg1"/>
                </a:solidFill>
                <a:latin typeface="+mn-lt"/>
              </a:defRPr>
            </a:lvl6pPr>
            <a:lvl7pPr marL="2274003" indent="-171443" algn="l" rtl="0" eaLnBrk="1" fontAlgn="base" hangingPunct="1">
              <a:spcBef>
                <a:spcPct val="20000"/>
              </a:spcBef>
              <a:spcAft>
                <a:spcPct val="0"/>
              </a:spcAft>
              <a:buChar char="»"/>
              <a:defRPr sz="1500">
                <a:solidFill>
                  <a:schemeClr val="bg1"/>
                </a:solidFill>
                <a:latin typeface="+mn-lt"/>
              </a:defRPr>
            </a:lvl7pPr>
            <a:lvl8pPr marL="2616890" indent="-171443" algn="l" rtl="0" eaLnBrk="1" fontAlgn="base" hangingPunct="1">
              <a:spcBef>
                <a:spcPct val="20000"/>
              </a:spcBef>
              <a:spcAft>
                <a:spcPct val="0"/>
              </a:spcAft>
              <a:buChar char="»"/>
              <a:defRPr sz="1500">
                <a:solidFill>
                  <a:schemeClr val="bg1"/>
                </a:solidFill>
                <a:latin typeface="+mn-lt"/>
              </a:defRPr>
            </a:lvl8pPr>
            <a:lvl9pPr marL="2959775" indent="-171443" algn="l" rtl="0" eaLnBrk="1" fontAlgn="base" hangingPunct="1">
              <a:spcBef>
                <a:spcPct val="20000"/>
              </a:spcBef>
              <a:spcAft>
                <a:spcPct val="0"/>
              </a:spcAft>
              <a:buChar char="»"/>
              <a:defRPr sz="1500">
                <a:solidFill>
                  <a:schemeClr val="bg1"/>
                </a:solidFill>
                <a:latin typeface="+mn-lt"/>
              </a:defRPr>
            </a:lvl9pPr>
          </a:lstStyle>
          <a:p>
            <a:pPr marL="0" indent="0">
              <a:buNone/>
            </a:pPr>
            <a:r>
              <a:rPr lang="en-US" kern="0" dirty="0" smtClean="0"/>
              <a:t>With ‘Jet’</a:t>
            </a:r>
            <a:endParaRPr lang="en-US" kern="0" dirty="0"/>
          </a:p>
        </p:txBody>
      </p:sp>
      <p:sp>
        <p:nvSpPr>
          <p:cNvPr id="16" name="Subtitle 11"/>
          <p:cNvSpPr>
            <a:spLocks noGrp="1"/>
          </p:cNvSpPr>
          <p:nvPr>
            <p:ph type="subTitle" idx="1" hasCustomPrompt="1"/>
          </p:nvPr>
        </p:nvSpPr>
        <p:spPr>
          <a:xfrm>
            <a:off x="63375" y="4347097"/>
            <a:ext cx="8111906" cy="786218"/>
          </a:xfrm>
        </p:spPr>
        <p:txBody>
          <a:bodyPr/>
          <a:lstStyle>
            <a:lvl1pPr marL="0" indent="0" algn="ctr">
              <a:buNone/>
              <a:defRPr sz="1400">
                <a:solidFill>
                  <a:schemeClr val="tx1"/>
                </a:solidFill>
              </a:defRPr>
            </a:lvl1pPr>
          </a:lstStyle>
          <a:p>
            <a:r>
              <a:rPr lang="en-US" dirty="0" smtClean="0"/>
              <a:t>The GPU Teaching Kit is licensed by NVIDIA and California Polytechnic State University under the </a:t>
            </a:r>
            <a:r>
              <a:rPr lang="en-US" dirty="0" smtClean="0">
                <a:solidFill>
                  <a:srgbClr val="92D050"/>
                </a:solidFill>
                <a:hlinkClick r:id="rId7"/>
              </a:rPr>
              <a:t>Creative </a:t>
            </a:r>
            <a:r>
              <a:rPr lang="en-US" dirty="0">
                <a:solidFill>
                  <a:srgbClr val="92D050"/>
                </a:solidFill>
                <a:hlinkClick r:id="rId7"/>
              </a:rPr>
              <a:t>Commons Attribution-</a:t>
            </a:r>
            <a:r>
              <a:rPr lang="en-US" dirty="0" err="1">
                <a:solidFill>
                  <a:srgbClr val="92D050"/>
                </a:solidFill>
                <a:hlinkClick r:id="rId7"/>
              </a:rPr>
              <a:t>NonCommercial</a:t>
            </a:r>
            <a:r>
              <a:rPr lang="en-US" dirty="0">
                <a:solidFill>
                  <a:srgbClr val="92D050"/>
                </a:solidFill>
                <a:hlinkClick r:id="rId7"/>
              </a:rPr>
              <a:t> 4.0 International License.</a:t>
            </a:r>
            <a:endParaRPr lang="en-US" dirty="0">
              <a:solidFill>
                <a:srgbClr val="92D050"/>
              </a:solidFill>
            </a:endParaRPr>
          </a:p>
        </p:txBody>
      </p:sp>
      <p:pic>
        <p:nvPicPr>
          <p:cNvPr id="17" name="Picture 2" descr="Creative Commons License">
            <a:hlinkClick r:id="rId7"/>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695699" y="3978052"/>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73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12" name="Slide Number Placeholder 2"/>
          <p:cNvSpPr>
            <a:spLocks noGrp="1"/>
          </p:cNvSpPr>
          <p:nvPr>
            <p:ph type="sldNum" sz="quarter" idx="4"/>
          </p:nvPr>
        </p:nvSpPr>
        <p:spPr>
          <a:xfrm>
            <a:off x="7912607" y="5758134"/>
            <a:ext cx="388589" cy="328613"/>
          </a:xfrm>
          <a:prstGeom prst="rect">
            <a:avLst/>
          </a:prstGeom>
        </p:spPr>
        <p:txBody>
          <a:bodyPr vert="horz" lIns="82296" tIns="41148" rIns="82296" bIns="41148" rtlCol="0" anchor="ctr"/>
          <a:lstStyle>
            <a:lvl1pPr algn="l">
              <a:defRPr sz="800">
                <a:solidFill>
                  <a:schemeClr val="accent4"/>
                </a:solidFill>
                <a:latin typeface="Trebuchet MS" panose="020B0603020202020204" pitchFamily="34" charset="0"/>
              </a:defRPr>
            </a:lvl1pPr>
          </a:lstStyle>
          <a:p>
            <a:fld id="{8E13CC0A-14CC-4674-B52E-3D07CCA8AFC7}" type="slidenum">
              <a:rPr lang="en-US" smtClean="0"/>
              <a:pPr/>
              <a:t>‹#›</a:t>
            </a:fld>
            <a:endParaRPr lang="en-US" dirty="0"/>
          </a:p>
        </p:txBody>
      </p:sp>
      <p:grpSp>
        <p:nvGrpSpPr>
          <p:cNvPr id="13" name="Group 12"/>
          <p:cNvGrpSpPr/>
          <p:nvPr userDrawn="1"/>
        </p:nvGrpSpPr>
        <p:grpSpPr>
          <a:xfrm>
            <a:off x="0" y="0"/>
            <a:ext cx="8229600" cy="6172200"/>
            <a:chOff x="0" y="0"/>
            <a:chExt cx="10972800" cy="6172200"/>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15" name="Rectangle 14"/>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373761" y="405646"/>
            <a:ext cx="7482078" cy="504138"/>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4048" y="1868143"/>
            <a:ext cx="7461504" cy="3908048"/>
          </a:xfrm>
        </p:spPr>
        <p:txBody>
          <a:bodyPr/>
          <a:lstStyle>
            <a:lvl1pPr marL="208598" indent="-208598">
              <a:buClr>
                <a:schemeClr val="bg2"/>
              </a:buClr>
              <a:buSzPct val="100000"/>
              <a:buFontTx/>
              <a:buBlip>
                <a:blip r:embed="rId3"/>
              </a:buBlip>
              <a:defRPr>
                <a:solidFill>
                  <a:schemeClr val="bg2"/>
                </a:solidFill>
              </a:defRPr>
            </a:lvl1pPr>
            <a:lvl2pPr marL="722948" indent="-208598">
              <a:buClr>
                <a:schemeClr val="bg2"/>
              </a:buClr>
              <a:buSzPct val="100000"/>
              <a:buFontTx/>
              <a:buBlip>
                <a:blip r:embed="rId3"/>
              </a:buBlip>
              <a:defRPr>
                <a:solidFill>
                  <a:schemeClr val="bg2"/>
                </a:solidFill>
              </a:defRPr>
            </a:lvl2pPr>
            <a:lvl3pPr marL="1130142" indent="-150019">
              <a:buClr>
                <a:schemeClr val="bg2"/>
              </a:buClr>
              <a:buSzPct val="100000"/>
              <a:buFontTx/>
              <a:buBlip>
                <a:blip r:embed="rId3"/>
              </a:buBlip>
              <a:defRPr sz="1800">
                <a:solidFill>
                  <a:schemeClr val="bg2"/>
                </a:solidFill>
              </a:defRPr>
            </a:lvl3pPr>
            <a:lvl4pPr marL="1597343" indent="-205740">
              <a:buClr>
                <a:schemeClr val="bg2"/>
              </a:buClr>
              <a:buFont typeface="Wingdings" panose="05000000000000000000" pitchFamily="2" charset="2"/>
              <a:buChar char="§"/>
              <a:defRPr sz="1600">
                <a:solidFill>
                  <a:schemeClr val="tx1"/>
                </a:solidFill>
              </a:defRPr>
            </a:lvl4pPr>
            <a:lvl5pPr marL="1905953" indent="-20574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373761" y="1104900"/>
            <a:ext cx="7482078" cy="525463"/>
          </a:xfrm>
        </p:spPr>
        <p:txBody>
          <a:bodyPr/>
          <a:lstStyle>
            <a:lvl1pPr marL="0" indent="0" algn="ctr">
              <a:buFontTx/>
              <a:buNone/>
              <a:defRPr sz="2500">
                <a:solidFill>
                  <a:schemeClr val="tx2"/>
                </a:solidFill>
                <a:latin typeface="Trebuchet MS" panose="020B0603020202020204" pitchFamily="34" charset="0"/>
              </a:defRPr>
            </a:lvl1pPr>
            <a:lvl2pPr marL="514350" indent="0" algn="ctr">
              <a:buFontTx/>
              <a:buNone/>
              <a:defRPr sz="2500">
                <a:solidFill>
                  <a:schemeClr val="tx2"/>
                </a:solidFill>
                <a:latin typeface="Trebuchet MS" panose="020B0603020202020204" pitchFamily="34" charset="0"/>
              </a:defRPr>
            </a:lvl2pPr>
            <a:lvl3pPr marL="980123" indent="0" algn="ctr">
              <a:buFontTx/>
              <a:buNone/>
              <a:defRPr sz="2500">
                <a:solidFill>
                  <a:schemeClr val="tx2"/>
                </a:solidFill>
                <a:latin typeface="Trebuchet MS" panose="020B0603020202020204" pitchFamily="34" charset="0"/>
              </a:defRPr>
            </a:lvl3pPr>
            <a:lvl4pPr marL="1391603" indent="0" algn="ctr">
              <a:buFontTx/>
              <a:buNone/>
              <a:defRPr sz="2500">
                <a:solidFill>
                  <a:schemeClr val="tx2"/>
                </a:solidFill>
                <a:latin typeface="Trebuchet MS" panose="020B0603020202020204" pitchFamily="34" charset="0"/>
              </a:defRPr>
            </a:lvl4pPr>
            <a:lvl5pPr marL="1700213" indent="0" algn="ctr">
              <a:buFontTx/>
              <a:buNone/>
              <a:defRPr sz="25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14932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63180" y="80527"/>
            <a:ext cx="6903244" cy="507831"/>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11957" y="1439863"/>
            <a:ext cx="3708797" cy="4252912"/>
          </a:xfrm>
        </p:spPr>
        <p:txBody>
          <a:bodyPr/>
          <a:lstStyle>
            <a:lvl1pPr>
              <a:buSzPct val="100000"/>
              <a:buFontTx/>
              <a:buBlip>
                <a:blip r:embed="rId2"/>
              </a:buBlip>
              <a:defRPr sz="2200">
                <a:solidFill>
                  <a:schemeClr val="tx1"/>
                </a:solidFill>
              </a:defRPr>
            </a:lvl1pPr>
            <a:lvl2pPr>
              <a:buSzPct val="100000"/>
              <a:buFontTx/>
              <a:buBlip>
                <a:blip r:embed="rId2"/>
              </a:buBlip>
              <a:defRPr sz="1800">
                <a:solidFill>
                  <a:schemeClr val="tx1"/>
                </a:solidFill>
              </a:defRPr>
            </a:lvl2pPr>
            <a:lvl3pPr>
              <a:buSzPct val="100000"/>
              <a:buFontTx/>
              <a:buBlip>
                <a:blip r:embed="rId2"/>
              </a:buBlip>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235055" y="1439863"/>
            <a:ext cx="3708797" cy="4252912"/>
          </a:xfrm>
        </p:spPr>
        <p:txBody>
          <a:bodyPr/>
          <a:lstStyle>
            <a:lvl1pPr>
              <a:buSzPct val="100000"/>
              <a:buFontTx/>
              <a:buBlip>
                <a:blip r:embed="rId2"/>
              </a:buBlip>
              <a:defRPr sz="2200">
                <a:solidFill>
                  <a:schemeClr val="tx1"/>
                </a:solidFill>
              </a:defRPr>
            </a:lvl1pPr>
            <a:lvl2pPr>
              <a:buSzPct val="100000"/>
              <a:buFontTx/>
              <a:buBlip>
                <a:blip r:embed="rId2"/>
              </a:buBlip>
              <a:defRPr sz="1800" b="1">
                <a:solidFill>
                  <a:schemeClr val="tx1"/>
                </a:solidFill>
              </a:defRPr>
            </a:lvl2pPr>
            <a:lvl3pPr>
              <a:buSzPct val="100000"/>
              <a:buFontTx/>
              <a:buBlip>
                <a:blip r:embed="rId2"/>
              </a:buBlip>
              <a:defRPr sz="1600" b="1">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916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7100" y="349950"/>
            <a:ext cx="7422104" cy="5161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74808" y="1332413"/>
            <a:ext cx="7403957" cy="43503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36" name="Parallelogram 35"/>
          <p:cNvSpPr/>
          <p:nvPr userDrawn="1"/>
        </p:nvSpPr>
        <p:spPr>
          <a:xfrm>
            <a:off x="7178479" y="6000375"/>
            <a:ext cx="819901" cy="171825"/>
          </a:xfrm>
          <a:prstGeom prst="parallelogram">
            <a:avLst>
              <a:gd name="adj" fmla="val 36300"/>
            </a:avLst>
          </a:prstGeom>
          <a:solidFill>
            <a:srgbClr val="08552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37" name="Parallelogram 36"/>
          <p:cNvSpPr/>
          <p:nvPr userDrawn="1"/>
        </p:nvSpPr>
        <p:spPr>
          <a:xfrm>
            <a:off x="6394206" y="6000375"/>
            <a:ext cx="819901" cy="171825"/>
          </a:xfrm>
          <a:prstGeom prst="parallelogram">
            <a:avLst>
              <a:gd name="adj" fmla="val 36300"/>
            </a:avLst>
          </a:prstGeom>
          <a:solidFill>
            <a:srgbClr val="76B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pic>
        <p:nvPicPr>
          <p:cNvPr id="38" name="Picture 37"/>
          <p:cNvPicPr>
            <a:picLocks noChangeAspect="1"/>
          </p:cNvPicPr>
          <p:nvPr userDrawn="1"/>
        </p:nvPicPr>
        <p:blipFill rotWithShape="1">
          <a:blip r:embed="rId16"/>
          <a:srcRect t="-6317" r="97921" b="17099"/>
          <a:stretch/>
        </p:blipFill>
        <p:spPr>
          <a:xfrm>
            <a:off x="7947899" y="5987804"/>
            <a:ext cx="284058" cy="190372"/>
          </a:xfrm>
          <a:prstGeom prst="rect">
            <a:avLst/>
          </a:prstGeom>
        </p:spPr>
      </p:pic>
      <p:pic>
        <p:nvPicPr>
          <p:cNvPr id="41" name="Picture 40"/>
          <p:cNvPicPr>
            <a:picLocks noChangeAspect="1"/>
          </p:cNvPicPr>
          <p:nvPr userDrawn="1"/>
        </p:nvPicPr>
        <p:blipFill rotWithShape="1">
          <a:blip r:embed="rId17"/>
          <a:srcRect l="52877" t="1978" r="-1" b="17095"/>
          <a:stretch/>
        </p:blipFill>
        <p:spPr>
          <a:xfrm>
            <a:off x="0" y="6002009"/>
            <a:ext cx="6433059" cy="172676"/>
          </a:xfrm>
          <a:prstGeom prst="rect">
            <a:avLst/>
          </a:prstGeom>
        </p:spPr>
      </p:pic>
      <p:sp>
        <p:nvSpPr>
          <p:cNvPr id="12" name="TextBox 11"/>
          <p:cNvSpPr txBox="1"/>
          <p:nvPr userDrawn="1"/>
        </p:nvSpPr>
        <p:spPr>
          <a:xfrm>
            <a:off x="478721" y="6040910"/>
            <a:ext cx="240771" cy="9233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defTabSz="342887" fontAlgn="base">
              <a:spcBef>
                <a:spcPct val="0"/>
              </a:spcBef>
              <a:spcAft>
                <a:spcPct val="0"/>
              </a:spcAft>
            </a:pPr>
            <a:fld id="{9EF62655-870B-4C06-BC3D-C67D37BAE36D}" type="slidenum">
              <a:rPr lang="en-US" sz="500" smtClean="0">
                <a:solidFill>
                  <a:srgbClr val="FFFFFF"/>
                </a:solidFill>
                <a:latin typeface="Arial" panose="020B0604020202020204" pitchFamily="34" charset="0"/>
                <a:ea typeface="MS PGothic" pitchFamily="34" charset="-128"/>
                <a:cs typeface="Arial" panose="020B0604020202020204" pitchFamily="34" charset="0"/>
              </a:rPr>
              <a:pPr algn="l" defTabSz="342887" fontAlgn="base">
                <a:spcBef>
                  <a:spcPct val="0"/>
                </a:spcBef>
                <a:spcAft>
                  <a:spcPct val="0"/>
                </a:spcAft>
              </a:pPr>
              <a:t>‹#›</a:t>
            </a:fld>
            <a:r>
              <a:rPr lang="en-US" sz="600" cap="none" dirty="0" smtClean="0">
                <a:solidFill>
                  <a:srgbClr val="FFFFFF"/>
                </a:solidFill>
                <a:latin typeface="Arial" panose="020B0604020202020204" pitchFamily="34" charset="0"/>
                <a:ea typeface="MS PGothic" pitchFamily="34" charset="-128"/>
                <a:cs typeface="Arial" panose="020B0604020202020204" pitchFamily="34" charset="0"/>
              </a:rPr>
              <a:t> </a:t>
            </a:r>
          </a:p>
        </p:txBody>
      </p:sp>
      <p:cxnSp>
        <p:nvCxnSpPr>
          <p:cNvPr id="44" name="Straight Connector 43"/>
          <p:cNvCxnSpPr/>
          <p:nvPr userDrawn="1"/>
        </p:nvCxnSpPr>
        <p:spPr>
          <a:xfrm>
            <a:off x="-8056" y="5991792"/>
            <a:ext cx="824788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6533072" y="6039150"/>
            <a:ext cx="495118" cy="91318"/>
          </a:xfrm>
          <a:prstGeom prst="rect">
            <a:avLst/>
          </a:prstGeom>
        </p:spPr>
      </p:pic>
      <p:pic>
        <p:nvPicPr>
          <p:cNvPr id="15" name="Picture 14"/>
          <p:cNvPicPr>
            <a:picLocks noChangeAspect="1"/>
          </p:cNvPicPr>
          <p:nvPr userDrawn="1"/>
        </p:nvPicPr>
        <p:blipFill rotWithShape="1">
          <a:blip r:embed="rId19" cstate="print">
            <a:extLst>
              <a:ext uri="{28A0092B-C50C-407E-A947-70E740481C1C}">
                <a14:useLocalDpi xmlns:a14="http://schemas.microsoft.com/office/drawing/2010/main" val="0"/>
              </a:ext>
            </a:extLst>
          </a:blip>
          <a:srcRect b="41396"/>
          <a:stretch/>
        </p:blipFill>
        <p:spPr>
          <a:xfrm>
            <a:off x="7348158" y="6041972"/>
            <a:ext cx="480543" cy="85072"/>
          </a:xfrm>
          <a:prstGeom prst="rect">
            <a:avLst/>
          </a:prstGeom>
        </p:spPr>
      </p:pic>
    </p:spTree>
    <p:extLst>
      <p:ext uri="{BB962C8B-B14F-4D97-AF65-F5344CB8AC3E}">
        <p14:creationId xmlns:p14="http://schemas.microsoft.com/office/powerpoint/2010/main" val="718314095"/>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7" r:id="rId4"/>
    <p:sldLayoutId id="2147483678" r:id="rId5"/>
    <p:sldLayoutId id="2147483679" r:id="rId6"/>
    <p:sldLayoutId id="2147483680" r:id="rId7"/>
    <p:sldLayoutId id="2147483682" r:id="rId8"/>
    <p:sldLayoutId id="2147483683" r:id="rId9"/>
    <p:sldLayoutId id="2147483686" r:id="rId10"/>
    <p:sldLayoutId id="2147483690" r:id="rId11"/>
    <p:sldLayoutId id="2147483692" r:id="rId12"/>
    <p:sldLayoutId id="2147483693" r:id="rId13"/>
    <p:sldLayoutId id="214748369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lnSpc>
          <a:spcPct val="90000"/>
        </a:lnSpc>
        <a:spcBef>
          <a:spcPct val="0"/>
        </a:spcBef>
        <a:spcAft>
          <a:spcPct val="0"/>
        </a:spcAft>
        <a:defRPr sz="3000" b="0" cap="none" baseline="0">
          <a:solidFill>
            <a:srgbClr val="333333"/>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p:titleStyle>
    <p:bodyStyle>
      <a:lvl1pPr marL="284163" indent="-284163" algn="l" defTabSz="346459" rtl="0" fontAlgn="base">
        <a:lnSpc>
          <a:spcPct val="90000"/>
        </a:lnSpc>
        <a:spcBef>
          <a:spcPts val="225"/>
        </a:spcBef>
        <a:spcAft>
          <a:spcPts val="225"/>
        </a:spcAft>
        <a:buClr>
          <a:srgbClr val="6F6F6F"/>
        </a:buClr>
        <a:buSzPct val="100000"/>
        <a:buFont typeface="Arial" panose="020B0604020202020204" pitchFamily="34" charset="0"/>
        <a:buChar char="–"/>
        <a:defRPr sz="1800" b="0" baseline="0">
          <a:solidFill>
            <a:srgbClr val="6F6F6F"/>
          </a:solidFill>
          <a:latin typeface="Arial" panose="020B0604020202020204" pitchFamily="34" charset="0"/>
          <a:ea typeface="+mn-ea"/>
          <a:cs typeface="Arial" panose="020B0604020202020204" pitchFamily="34" charset="0"/>
        </a:defRPr>
      </a:lvl1pPr>
      <a:lvl2pPr marL="630238" indent="-2286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2pPr>
      <a:lvl3pPr marL="804863" indent="-2032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3pPr>
      <a:lvl4pPr marL="1331066" indent="-171443" algn="l" rtl="0" fontAlgn="base">
        <a:spcBef>
          <a:spcPct val="20000"/>
        </a:spcBef>
        <a:spcAft>
          <a:spcPct val="0"/>
        </a:spcAft>
        <a:buChar char="–"/>
        <a:defRPr sz="1500">
          <a:solidFill>
            <a:schemeClr val="bg1"/>
          </a:solidFill>
          <a:latin typeface="+mn-lt"/>
        </a:defRPr>
      </a:lvl4pPr>
      <a:lvl5pPr marL="1588230" indent="-171443" algn="l" rtl="0" fontAlgn="base">
        <a:spcBef>
          <a:spcPct val="20000"/>
        </a:spcBef>
        <a:spcAft>
          <a:spcPct val="0"/>
        </a:spcAft>
        <a:buChar char="»"/>
        <a:defRPr sz="1500">
          <a:solidFill>
            <a:schemeClr val="bg1"/>
          </a:solidFill>
          <a:latin typeface="+mn-lt"/>
        </a:defRPr>
      </a:lvl5pPr>
      <a:lvl6pPr marL="1931117" indent="-171443" algn="l" rtl="0" eaLnBrk="1" fontAlgn="base" hangingPunct="1">
        <a:spcBef>
          <a:spcPct val="20000"/>
        </a:spcBef>
        <a:spcAft>
          <a:spcPct val="0"/>
        </a:spcAft>
        <a:buChar char="»"/>
        <a:defRPr sz="1500">
          <a:solidFill>
            <a:schemeClr val="bg1"/>
          </a:solidFill>
          <a:latin typeface="+mn-lt"/>
        </a:defRPr>
      </a:lvl6pPr>
      <a:lvl7pPr marL="2274003" indent="-171443" algn="l" rtl="0" eaLnBrk="1" fontAlgn="base" hangingPunct="1">
        <a:spcBef>
          <a:spcPct val="20000"/>
        </a:spcBef>
        <a:spcAft>
          <a:spcPct val="0"/>
        </a:spcAft>
        <a:buChar char="»"/>
        <a:defRPr sz="1500">
          <a:solidFill>
            <a:schemeClr val="bg1"/>
          </a:solidFill>
          <a:latin typeface="+mn-lt"/>
        </a:defRPr>
      </a:lvl7pPr>
      <a:lvl8pPr marL="2616890" indent="-171443" algn="l" rtl="0" eaLnBrk="1" fontAlgn="base" hangingPunct="1">
        <a:spcBef>
          <a:spcPct val="20000"/>
        </a:spcBef>
        <a:spcAft>
          <a:spcPct val="0"/>
        </a:spcAft>
        <a:buChar char="»"/>
        <a:defRPr sz="1500">
          <a:solidFill>
            <a:schemeClr val="bg1"/>
          </a:solidFill>
          <a:latin typeface="+mn-lt"/>
        </a:defRPr>
      </a:lvl8pPr>
      <a:lvl9pPr marL="2959775" indent="-171443" algn="l" rtl="0" eaLnBrk="1" fontAlgn="base" hangingPunct="1">
        <a:spcBef>
          <a:spcPct val="20000"/>
        </a:spcBef>
        <a:spcAft>
          <a:spcPct val="0"/>
        </a:spcAft>
        <a:buChar char="»"/>
        <a:defRPr sz="1500">
          <a:solidFill>
            <a:schemeClr val="bg1"/>
          </a:solidFill>
          <a:latin typeface="+mn-lt"/>
        </a:defRPr>
      </a:lvl9pPr>
    </p:bodyStyle>
    <p:otherStyle>
      <a:defPPr>
        <a:defRPr lang="en-US"/>
      </a:defPPr>
      <a:lvl1pPr marL="0" algn="l" defTabSz="685773" rtl="0" eaLnBrk="1" latinLnBrk="0" hangingPunct="1">
        <a:defRPr sz="1350" kern="1200">
          <a:solidFill>
            <a:schemeClr val="tx1"/>
          </a:solidFill>
          <a:latin typeface="+mn-lt"/>
          <a:ea typeface="+mn-ea"/>
          <a:cs typeface="+mn-cs"/>
        </a:defRPr>
      </a:lvl1pPr>
      <a:lvl2pPr marL="342887" algn="l" defTabSz="685773" rtl="0" eaLnBrk="1" latinLnBrk="0" hangingPunct="1">
        <a:defRPr sz="1350" kern="1200">
          <a:solidFill>
            <a:schemeClr val="tx1"/>
          </a:solidFill>
          <a:latin typeface="+mn-lt"/>
          <a:ea typeface="+mn-ea"/>
          <a:cs typeface="+mn-cs"/>
        </a:defRPr>
      </a:lvl2pPr>
      <a:lvl3pPr marL="685773" algn="l" defTabSz="685773" rtl="0" eaLnBrk="1" latinLnBrk="0" hangingPunct="1">
        <a:defRPr sz="1350" kern="1200">
          <a:solidFill>
            <a:schemeClr val="tx1"/>
          </a:solidFill>
          <a:latin typeface="+mn-lt"/>
          <a:ea typeface="+mn-ea"/>
          <a:cs typeface="+mn-cs"/>
        </a:defRPr>
      </a:lvl3pPr>
      <a:lvl4pPr marL="1028659" algn="l" defTabSz="685773" rtl="0" eaLnBrk="1" latinLnBrk="0" hangingPunct="1">
        <a:defRPr sz="1350" kern="1200">
          <a:solidFill>
            <a:schemeClr val="tx1"/>
          </a:solidFill>
          <a:latin typeface="+mn-lt"/>
          <a:ea typeface="+mn-ea"/>
          <a:cs typeface="+mn-cs"/>
        </a:defRPr>
      </a:lvl4pPr>
      <a:lvl5pPr marL="1371545" algn="l" defTabSz="685773" rtl="0" eaLnBrk="1" latinLnBrk="0" hangingPunct="1">
        <a:defRPr sz="1350" kern="1200">
          <a:solidFill>
            <a:schemeClr val="tx1"/>
          </a:solidFill>
          <a:latin typeface="+mn-lt"/>
          <a:ea typeface="+mn-ea"/>
          <a:cs typeface="+mn-cs"/>
        </a:defRPr>
      </a:lvl5pPr>
      <a:lvl6pPr marL="1714432" algn="l" defTabSz="685773" rtl="0" eaLnBrk="1" latinLnBrk="0" hangingPunct="1">
        <a:defRPr sz="1350" kern="1200">
          <a:solidFill>
            <a:schemeClr val="tx1"/>
          </a:solidFill>
          <a:latin typeface="+mn-lt"/>
          <a:ea typeface="+mn-ea"/>
          <a:cs typeface="+mn-cs"/>
        </a:defRPr>
      </a:lvl6pPr>
      <a:lvl7pPr marL="2057318" algn="l" defTabSz="685773" rtl="0" eaLnBrk="1" latinLnBrk="0" hangingPunct="1">
        <a:defRPr sz="1350" kern="1200">
          <a:solidFill>
            <a:schemeClr val="tx1"/>
          </a:solidFill>
          <a:latin typeface="+mn-lt"/>
          <a:ea typeface="+mn-ea"/>
          <a:cs typeface="+mn-cs"/>
        </a:defRPr>
      </a:lvl7pPr>
      <a:lvl8pPr marL="2400204" algn="l" defTabSz="685773" rtl="0" eaLnBrk="1" latinLnBrk="0" hangingPunct="1">
        <a:defRPr sz="1350" kern="1200">
          <a:solidFill>
            <a:schemeClr val="tx1"/>
          </a:solidFill>
          <a:latin typeface="+mn-lt"/>
          <a:ea typeface="+mn-ea"/>
          <a:cs typeface="+mn-cs"/>
        </a:defRPr>
      </a:lvl8pPr>
      <a:lvl9pPr marL="2743090" algn="l" defTabSz="68577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10" Type="http://schemas.openxmlformats.org/officeDocument/2006/relationships/image" Target="../media/image79.jpeg"/><Relationship Id="rId4" Type="http://schemas.openxmlformats.org/officeDocument/2006/relationships/image" Target="../media/image73.png"/><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3.jpe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jpe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8.wdp"/><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2.jpg"/><Relationship Id="rId5" Type="http://schemas.openxmlformats.org/officeDocument/2006/relationships/image" Target="../media/image111.jpg"/><Relationship Id="rId4" Type="http://schemas.openxmlformats.org/officeDocument/2006/relationships/image" Target="../media/image110.jp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9.jpeg"/><Relationship Id="rId7" Type="http://schemas.microsoft.com/office/2007/relationships/hdphoto" Target="../media/hdphoto1.wdp"/><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21.jpeg"/><Relationship Id="rId15" Type="http://schemas.openxmlformats.org/officeDocument/2006/relationships/image" Target="../media/image30.png"/><Relationship Id="rId10" Type="http://schemas.openxmlformats.org/officeDocument/2006/relationships/image" Target="../media/image25.jpeg"/><Relationship Id="rId19" Type="http://schemas.openxmlformats.org/officeDocument/2006/relationships/image" Target="../media/image34.png"/><Relationship Id="rId4" Type="http://schemas.openxmlformats.org/officeDocument/2006/relationships/image" Target="../media/image20.jpeg"/><Relationship Id="rId9" Type="http://schemas.openxmlformats.org/officeDocument/2006/relationships/image" Target="../media/image24.jpeg"/><Relationship Id="rId14" Type="http://schemas.openxmlformats.org/officeDocument/2006/relationships/image" Target="../media/image29.jpe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21.gif"/><Relationship Id="rId4" Type="http://schemas.openxmlformats.org/officeDocument/2006/relationships/hyperlink" Target="http://googleresearch.blogspot.com/2015/02/from-pixels-to-actions-human-level.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creativecommons.org/licenses/by-nc/4.0/legalcode"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5.jpeg"/><Relationship Id="rId5" Type="http://schemas.openxmlformats.org/officeDocument/2006/relationships/image" Target="../media/image40.tiff"/><Relationship Id="rId10" Type="http://schemas.openxmlformats.org/officeDocument/2006/relationships/image" Target="../media/image44.jpeg"/><Relationship Id="rId4" Type="http://schemas.openxmlformats.org/officeDocument/2006/relationships/image" Target="../media/image39.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18" Type="http://schemas.openxmlformats.org/officeDocument/2006/relationships/image" Target="../media/image58.jpeg"/><Relationship Id="rId26" Type="http://schemas.openxmlformats.org/officeDocument/2006/relationships/image" Target="../media/image64.jpeg"/><Relationship Id="rId3" Type="http://schemas.openxmlformats.org/officeDocument/2006/relationships/image" Target="../media/image46.png"/><Relationship Id="rId21" Type="http://schemas.openxmlformats.org/officeDocument/2006/relationships/image" Target="../media/image42.png"/><Relationship Id="rId7" Type="http://schemas.openxmlformats.org/officeDocument/2006/relationships/image" Target="../media/image49.png"/><Relationship Id="rId12" Type="http://schemas.openxmlformats.org/officeDocument/2006/relationships/image" Target="../media/image53.png"/><Relationship Id="rId17" Type="http://schemas.openxmlformats.org/officeDocument/2006/relationships/image" Target="../media/image57.png"/><Relationship Id="rId25" Type="http://schemas.openxmlformats.org/officeDocument/2006/relationships/image" Target="../media/image63.png"/><Relationship Id="rId2" Type="http://schemas.openxmlformats.org/officeDocument/2006/relationships/notesSlide" Target="../notesSlides/notesSlide6.xml"/><Relationship Id="rId16" Type="http://schemas.openxmlformats.org/officeDocument/2006/relationships/hyperlink" Target="http://gstconf.ubicast.tv/" TargetMode="External"/><Relationship Id="rId20"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2.png"/><Relationship Id="rId24" Type="http://schemas.openxmlformats.org/officeDocument/2006/relationships/image" Target="../media/image62.png"/><Relationship Id="rId5" Type="http://schemas.openxmlformats.org/officeDocument/2006/relationships/image" Target="../media/image47.png"/><Relationship Id="rId15" Type="http://schemas.openxmlformats.org/officeDocument/2006/relationships/image" Target="../media/image56.png"/><Relationship Id="rId23" Type="http://schemas.microsoft.com/office/2007/relationships/hdphoto" Target="../media/hdphoto5.wdp"/><Relationship Id="rId10" Type="http://schemas.microsoft.com/office/2007/relationships/hdphoto" Target="../media/hdphoto4.wdp"/><Relationship Id="rId19" Type="http://schemas.openxmlformats.org/officeDocument/2006/relationships/image" Target="../media/image59.png"/><Relationship Id="rId4" Type="http://schemas.microsoft.com/office/2007/relationships/hdphoto" Target="../media/hdphoto3.wdp"/><Relationship Id="rId9" Type="http://schemas.openxmlformats.org/officeDocument/2006/relationships/image" Target="../media/image51.jpeg"/><Relationship Id="rId14" Type="http://schemas.openxmlformats.org/officeDocument/2006/relationships/image" Target="../media/image55.png"/><Relationship Id="rId22"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subTitle" idx="1"/>
          </p:nvPr>
        </p:nvSpPr>
        <p:spPr/>
        <p:txBody>
          <a:bodyPr/>
          <a:lstStyle/>
          <a:p>
            <a:r>
              <a:rPr lang="en-US" dirty="0" smtClean="0"/>
              <a:t>Autonomous Machines with </a:t>
            </a:r>
            <a:r>
              <a:rPr lang="en-US" dirty="0" err="1" smtClean="0"/>
              <a:t>Jetson</a:t>
            </a:r>
            <a:endParaRPr lang="en-US" dirty="0"/>
          </a:p>
        </p:txBody>
      </p:sp>
      <p:sp>
        <p:nvSpPr>
          <p:cNvPr id="11" name="Title 10"/>
          <p:cNvSpPr>
            <a:spLocks noGrp="1"/>
          </p:cNvSpPr>
          <p:nvPr>
            <p:ph type="title"/>
          </p:nvPr>
        </p:nvSpPr>
        <p:spPr>
          <a:xfrm>
            <a:off x="2027736" y="3875021"/>
            <a:ext cx="5845248" cy="923330"/>
          </a:xfrm>
        </p:spPr>
        <p:txBody>
          <a:bodyPr/>
          <a:lstStyle/>
          <a:p>
            <a:r>
              <a:rPr lang="en-US" dirty="0" smtClean="0"/>
              <a:t>​Module </a:t>
            </a:r>
            <a:r>
              <a:rPr lang="en-US" dirty="0" smtClean="0"/>
              <a:t>1.2x </a:t>
            </a:r>
            <a:r>
              <a:rPr lang="en-US" dirty="0" smtClean="0"/>
              <a:t>– Course Introduction</a:t>
            </a:r>
            <a:endParaRPr lang="en-US" dirty="0"/>
          </a:p>
        </p:txBody>
      </p:sp>
    </p:spTree>
    <p:extLst>
      <p:ext uri="{BB962C8B-B14F-4D97-AF65-F5344CB8AC3E}">
        <p14:creationId xmlns:p14="http://schemas.microsoft.com/office/powerpoint/2010/main" val="10060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2686051"/>
            <a:ext cx="8229600" cy="2550318"/>
          </a:xfrm>
          <a:prstGeom prst="rect">
            <a:avLst/>
          </a:prstGeom>
          <a:solidFill>
            <a:srgbClr val="D5FF89"/>
          </a:solidFill>
        </p:spPr>
        <p:txBody>
          <a:bodyPr wrap="none" lIns="164592" tIns="82296" rIns="82296" bIns="41148">
            <a:noAutofit/>
          </a:bodyPr>
          <a:lstStyle/>
          <a:p>
            <a:r>
              <a:rPr lang="en-US" sz="1200" dirty="0">
                <a:solidFill>
                  <a:schemeClr val="accent1"/>
                </a:solidFill>
                <a:latin typeface="Consolas" pitchFamily="49" charset="0"/>
                <a:cs typeface="Consolas" pitchFamily="49" charset="0"/>
              </a:rPr>
              <a:t>__global__ void</a:t>
            </a:r>
            <a:r>
              <a:rPr lang="en-US" sz="1200" dirty="0">
                <a:solidFill>
                  <a:schemeClr val="bg1"/>
                </a:solidFill>
                <a:latin typeface="Consolas" pitchFamily="49" charset="0"/>
                <a:cs typeface="Consolas" pitchFamily="49" charset="0"/>
              </a:rPr>
              <a:t> </a:t>
            </a:r>
            <a:r>
              <a:rPr lang="en-US" sz="1200" dirty="0" err="1" smtClean="0">
                <a:solidFill>
                  <a:schemeClr val="bg1"/>
                </a:solidFill>
                <a:latin typeface="Consolas" pitchFamily="49" charset="0"/>
                <a:cs typeface="Consolas" pitchFamily="49" charset="0"/>
              </a:rPr>
              <a:t>my_kernel</a:t>
            </a:r>
            <a:r>
              <a:rPr lang="en-US" sz="1200" dirty="0" smtClean="0">
                <a:solidFill>
                  <a:schemeClr val="bg1"/>
                </a:solidFill>
                <a:latin typeface="Consolas" pitchFamily="49" charset="0"/>
                <a:cs typeface="Consolas" pitchFamily="49" charset="0"/>
              </a:rPr>
              <a:t>() </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a:t>
            </a:r>
          </a:p>
          <a:p>
            <a:r>
              <a:rPr lang="en-US" sz="1200" dirty="0" smtClean="0">
                <a:solidFill>
                  <a:schemeClr val="bg1"/>
                </a:solidFill>
                <a:latin typeface="Consolas" pitchFamily="49" charset="0"/>
                <a:cs typeface="Consolas" pitchFamily="49" charset="0"/>
              </a:rPr>
              <a:t>	</a:t>
            </a:r>
            <a:r>
              <a:rPr lang="en-US" sz="1200" dirty="0" err="1" smtClean="0">
                <a:solidFill>
                  <a:schemeClr val="bg1"/>
                </a:solidFill>
                <a:latin typeface="Consolas" pitchFamily="49" charset="0"/>
                <a:cs typeface="Consolas" pitchFamily="49" charset="0"/>
              </a:rPr>
              <a:t>printf</a:t>
            </a:r>
            <a:r>
              <a:rPr lang="en-US" sz="1200" dirty="0" smtClean="0">
                <a:solidFill>
                  <a:schemeClr val="bg1"/>
                </a:solidFill>
                <a:latin typeface="Consolas" pitchFamily="49" charset="0"/>
                <a:cs typeface="Consolas" pitchFamily="49" charset="0"/>
              </a:rPr>
              <a:t>(“GPU </a:t>
            </a:r>
            <a:r>
              <a:rPr lang="en-US" sz="1200" dirty="0" err="1" smtClean="0">
                <a:solidFill>
                  <a:schemeClr val="bg1"/>
                </a:solidFill>
                <a:latin typeface="Consolas" pitchFamily="49" charset="0"/>
                <a:cs typeface="Consolas" pitchFamily="49" charset="0"/>
              </a:rPr>
              <a:t>blk</a:t>
            </a:r>
            <a:r>
              <a:rPr lang="en-US" sz="1200" dirty="0" smtClean="0">
                <a:solidFill>
                  <a:schemeClr val="bg1"/>
                </a:solidFill>
                <a:latin typeface="Consolas" pitchFamily="49" charset="0"/>
                <a:cs typeface="Consolas" pitchFamily="49" charset="0"/>
              </a:rPr>
              <a:t> %</a:t>
            </a:r>
            <a:r>
              <a:rPr lang="en-US" sz="1200" dirty="0" err="1" smtClean="0">
                <a:solidFill>
                  <a:schemeClr val="bg1"/>
                </a:solidFill>
                <a:latin typeface="Consolas" pitchFamily="49" charset="0"/>
                <a:cs typeface="Consolas" pitchFamily="49" charset="0"/>
              </a:rPr>
              <a:t>i</a:t>
            </a:r>
            <a:r>
              <a:rPr lang="en-US" sz="1200" dirty="0" smtClean="0">
                <a:solidFill>
                  <a:schemeClr val="bg1"/>
                </a:solidFill>
                <a:latin typeface="Consolas" pitchFamily="49" charset="0"/>
                <a:cs typeface="Consolas" pitchFamily="49" charset="0"/>
              </a:rPr>
              <a:t> thread %</a:t>
            </a:r>
            <a:r>
              <a:rPr lang="en-US" sz="1200" dirty="0" err="1" smtClean="0">
                <a:solidFill>
                  <a:schemeClr val="bg1"/>
                </a:solidFill>
                <a:latin typeface="Consolas" pitchFamily="49" charset="0"/>
                <a:cs typeface="Consolas" pitchFamily="49" charset="0"/>
              </a:rPr>
              <a:t>i</a:t>
            </a:r>
            <a:r>
              <a:rPr lang="en-US" sz="1200" dirty="0" smtClean="0">
                <a:solidFill>
                  <a:schemeClr val="bg1"/>
                </a:solidFill>
                <a:latin typeface="Consolas" pitchFamily="49" charset="0"/>
                <a:cs typeface="Consolas" pitchFamily="49" charset="0"/>
              </a:rPr>
              <a:t> %</a:t>
            </a:r>
            <a:r>
              <a:rPr lang="en-US" sz="1200" dirty="0" err="1" smtClean="0">
                <a:solidFill>
                  <a:schemeClr val="bg1"/>
                </a:solidFill>
                <a:latin typeface="Consolas" pitchFamily="49" charset="0"/>
                <a:cs typeface="Consolas" pitchFamily="49" charset="0"/>
              </a:rPr>
              <a:t>i</a:t>
            </a:r>
            <a:r>
              <a:rPr lang="en-US" sz="1200" dirty="0" smtClean="0">
                <a:solidFill>
                  <a:schemeClr val="bg1"/>
                </a:solidFill>
                <a:latin typeface="Consolas" pitchFamily="49" charset="0"/>
                <a:cs typeface="Consolas" pitchFamily="49" charset="0"/>
              </a:rPr>
              <a:t>\n”, </a:t>
            </a:r>
            <a:r>
              <a:rPr lang="en-US" sz="1200" dirty="0" err="1" smtClean="0">
                <a:solidFill>
                  <a:schemeClr val="accent1"/>
                </a:solidFill>
                <a:latin typeface="Consolas" pitchFamily="49" charset="0"/>
                <a:cs typeface="Consolas" pitchFamily="49" charset="0"/>
              </a:rPr>
              <a:t>blockIdx</a:t>
            </a:r>
            <a:r>
              <a:rPr lang="en-US" sz="1200" dirty="0" err="1" smtClean="0">
                <a:solidFill>
                  <a:schemeClr val="bg1"/>
                </a:solidFill>
                <a:latin typeface="Consolas" pitchFamily="49" charset="0"/>
                <a:cs typeface="Consolas" pitchFamily="49" charset="0"/>
              </a:rPr>
              <a:t>.x</a:t>
            </a:r>
            <a:r>
              <a:rPr lang="en-US" sz="1200" dirty="0" smtClean="0">
                <a:solidFill>
                  <a:schemeClr val="bg1"/>
                </a:solidFill>
                <a:latin typeface="Consolas" pitchFamily="49" charset="0"/>
                <a:cs typeface="Consolas" pitchFamily="49" charset="0"/>
              </a:rPr>
              <a:t>, </a:t>
            </a:r>
            <a:r>
              <a:rPr lang="en-US" sz="1200" dirty="0" err="1" smtClean="0">
                <a:solidFill>
                  <a:schemeClr val="accent1"/>
                </a:solidFill>
                <a:latin typeface="Consolas" pitchFamily="49" charset="0"/>
                <a:cs typeface="Consolas" pitchFamily="49" charset="0"/>
              </a:rPr>
              <a:t>threadIdx</a:t>
            </a:r>
            <a:r>
              <a:rPr lang="en-US" sz="1200" dirty="0" err="1" smtClean="0">
                <a:solidFill>
                  <a:schemeClr val="bg1"/>
                </a:solidFill>
                <a:latin typeface="Consolas" pitchFamily="49" charset="0"/>
                <a:cs typeface="Consolas" pitchFamily="49" charset="0"/>
              </a:rPr>
              <a:t>.x</a:t>
            </a:r>
            <a:r>
              <a:rPr lang="en-US" sz="1200" dirty="0" smtClean="0">
                <a:solidFill>
                  <a:schemeClr val="bg1"/>
                </a:solidFill>
                <a:latin typeface="Consolas" pitchFamily="49" charset="0"/>
                <a:cs typeface="Consolas" pitchFamily="49" charset="0"/>
              </a:rPr>
              <a:t>, </a:t>
            </a:r>
            <a:r>
              <a:rPr lang="en-US" sz="1200" dirty="0" err="1" smtClean="0">
                <a:solidFill>
                  <a:schemeClr val="accent1"/>
                </a:solidFill>
                <a:latin typeface="Consolas" pitchFamily="49" charset="0"/>
                <a:cs typeface="Consolas" pitchFamily="49" charset="0"/>
              </a:rPr>
              <a:t>threadIdx</a:t>
            </a:r>
            <a:r>
              <a:rPr lang="en-US" sz="1200" dirty="0" err="1" smtClean="0">
                <a:solidFill>
                  <a:schemeClr val="bg1"/>
                </a:solidFill>
                <a:latin typeface="Consolas" pitchFamily="49" charset="0"/>
                <a:cs typeface="Consolas" pitchFamily="49" charset="0"/>
              </a:rPr>
              <a:t>.y</a:t>
            </a:r>
            <a:r>
              <a:rPr lang="en-US" sz="1200" dirty="0" smtClean="0">
                <a:solidFill>
                  <a:schemeClr val="bg1"/>
                </a:solidFill>
                <a:latin typeface="Consolas" pitchFamily="49" charset="0"/>
                <a:cs typeface="Consolas" pitchFamily="49" charset="0"/>
              </a:rPr>
              <a:t>);</a:t>
            </a:r>
          </a:p>
          <a:p>
            <a:r>
              <a:rPr lang="en-US" sz="1200" dirty="0" smtClean="0">
                <a:solidFill>
                  <a:schemeClr val="bg1"/>
                </a:solidFill>
                <a:latin typeface="Consolas" pitchFamily="49" charset="0"/>
                <a:cs typeface="Consolas" pitchFamily="49" charset="0"/>
              </a:rPr>
              <a:t>} </a:t>
            </a:r>
          </a:p>
          <a:p>
            <a:endParaRPr lang="en-US" sz="1200" dirty="0">
              <a:solidFill>
                <a:schemeClr val="bg1"/>
              </a:solidFill>
              <a:latin typeface="Consolas" pitchFamily="49" charset="0"/>
              <a:cs typeface="Consolas" pitchFamily="49" charset="0"/>
            </a:endParaRPr>
          </a:p>
          <a:p>
            <a:r>
              <a:rPr lang="en-US" sz="1200" dirty="0" err="1" smtClean="0">
                <a:solidFill>
                  <a:schemeClr val="accent1"/>
                </a:solidFill>
                <a:latin typeface="Consolas" pitchFamily="49" charset="0"/>
                <a:cs typeface="Consolas" pitchFamily="49" charset="0"/>
              </a:rPr>
              <a:t>int</a:t>
            </a:r>
            <a:r>
              <a:rPr lang="en-US" sz="1200" dirty="0" smtClean="0">
                <a:solidFill>
                  <a:schemeClr val="bg1"/>
                </a:solidFill>
                <a:latin typeface="Consolas" pitchFamily="49" charset="0"/>
                <a:cs typeface="Consolas" pitchFamily="49" charset="0"/>
              </a:rPr>
              <a:t> main() </a:t>
            </a:r>
          </a:p>
          <a:p>
            <a:r>
              <a:rPr lang="en-US" sz="1200" dirty="0" smtClean="0">
                <a:solidFill>
                  <a:schemeClr val="bg1"/>
                </a:solidFill>
                <a:latin typeface="Consolas" pitchFamily="49" charset="0"/>
                <a:cs typeface="Consolas" pitchFamily="49" charset="0"/>
              </a:rPr>
              <a:t>{ </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a:t>
            </a:r>
            <a:r>
              <a:rPr lang="en-US" sz="1200" dirty="0" err="1" smtClean="0">
                <a:solidFill>
                  <a:schemeClr val="accent1"/>
                </a:solidFill>
                <a:latin typeface="Consolas" pitchFamily="49" charset="0"/>
                <a:cs typeface="Consolas" pitchFamily="49" charset="0"/>
              </a:rPr>
              <a:t>const</a:t>
            </a:r>
            <a:r>
              <a:rPr lang="en-US" sz="1200" dirty="0" smtClean="0">
                <a:solidFill>
                  <a:schemeClr val="accent1"/>
                </a:solidFill>
                <a:latin typeface="Consolas" pitchFamily="49" charset="0"/>
                <a:cs typeface="Consolas" pitchFamily="49" charset="0"/>
              </a:rPr>
              <a:t> dim3 </a:t>
            </a:r>
            <a:r>
              <a:rPr lang="en-US" sz="1200" dirty="0" err="1" smtClean="0">
                <a:solidFill>
                  <a:schemeClr val="bg1"/>
                </a:solidFill>
                <a:latin typeface="Consolas" pitchFamily="49" charset="0"/>
                <a:cs typeface="Consolas" pitchFamily="49" charset="0"/>
              </a:rPr>
              <a:t>threadsPerBlock</a:t>
            </a:r>
            <a:r>
              <a:rPr lang="en-US" sz="1200" dirty="0" smtClean="0">
                <a:solidFill>
                  <a:schemeClr val="bg1"/>
                </a:solidFill>
                <a:latin typeface="Consolas" pitchFamily="49" charset="0"/>
                <a:cs typeface="Consolas" pitchFamily="49" charset="0"/>
              </a:rPr>
              <a:t>(2,2); </a:t>
            </a:r>
          </a:p>
          <a:p>
            <a:r>
              <a:rPr lang="en-US" sz="1200" dirty="0" smtClean="0">
                <a:solidFill>
                  <a:schemeClr val="bg1"/>
                </a:solidFill>
                <a:latin typeface="Consolas" pitchFamily="49" charset="0"/>
                <a:cs typeface="Consolas" pitchFamily="49" charset="0"/>
              </a:rPr>
              <a:t>	</a:t>
            </a:r>
            <a:r>
              <a:rPr lang="en-US" sz="1200" dirty="0" err="1" smtClean="0">
                <a:solidFill>
                  <a:schemeClr val="accent1"/>
                </a:solidFill>
                <a:latin typeface="Consolas" pitchFamily="49" charset="0"/>
                <a:cs typeface="Consolas" pitchFamily="49" charset="0"/>
              </a:rPr>
              <a:t>const</a:t>
            </a:r>
            <a:r>
              <a:rPr lang="en-US" sz="1200" dirty="0" smtClean="0">
                <a:solidFill>
                  <a:schemeClr val="accent1"/>
                </a:solidFill>
                <a:latin typeface="Consolas" pitchFamily="49" charset="0"/>
                <a:cs typeface="Consolas" pitchFamily="49" charset="0"/>
              </a:rPr>
              <a:t> dim3 </a:t>
            </a:r>
            <a:r>
              <a:rPr lang="en-US" sz="1200" dirty="0" err="1" smtClean="0">
                <a:solidFill>
                  <a:schemeClr val="bg1"/>
                </a:solidFill>
                <a:latin typeface="Consolas" pitchFamily="49" charset="0"/>
                <a:cs typeface="Consolas" pitchFamily="49" charset="0"/>
              </a:rPr>
              <a:t>blocksPerGrid</a:t>
            </a:r>
            <a:r>
              <a:rPr lang="en-US" sz="1200" dirty="0" smtClean="0">
                <a:solidFill>
                  <a:schemeClr val="bg1"/>
                </a:solidFill>
                <a:latin typeface="Consolas" pitchFamily="49" charset="0"/>
                <a:cs typeface="Consolas" pitchFamily="49" charset="0"/>
              </a:rPr>
              <a:t>(2);    </a:t>
            </a:r>
            <a:br>
              <a:rPr lang="en-US" sz="1200" dirty="0" smtClean="0">
                <a:solidFill>
                  <a:schemeClr val="bg1"/>
                </a:solidFill>
                <a:latin typeface="Consolas" pitchFamily="49" charset="0"/>
                <a:cs typeface="Consolas" pitchFamily="49" charset="0"/>
              </a:rPr>
            </a:br>
            <a:endParaRPr lang="en-US" sz="1200" dirty="0" smtClean="0">
              <a:solidFill>
                <a:schemeClr val="bg1"/>
              </a:solidFill>
              <a:latin typeface="Consolas" pitchFamily="49" charset="0"/>
              <a:cs typeface="Consolas" pitchFamily="49" charset="0"/>
            </a:endParaRPr>
          </a:p>
          <a:p>
            <a:r>
              <a:rPr lang="en-US" sz="1200" dirty="0">
                <a:solidFill>
                  <a:schemeClr val="bg1"/>
                </a:solidFill>
                <a:latin typeface="Consolas" pitchFamily="49" charset="0"/>
                <a:cs typeface="Consolas" pitchFamily="49" charset="0"/>
              </a:rPr>
              <a:t>	</a:t>
            </a:r>
            <a:r>
              <a:rPr lang="en-US" sz="1200" b="1" dirty="0" err="1" smtClean="0">
                <a:solidFill>
                  <a:schemeClr val="bg1"/>
                </a:solidFill>
                <a:latin typeface="Consolas" pitchFamily="49" charset="0"/>
                <a:cs typeface="Consolas" pitchFamily="49" charset="0"/>
              </a:rPr>
              <a:t>my_kernel</a:t>
            </a:r>
            <a:r>
              <a:rPr lang="en-US" sz="1200" dirty="0" smtClean="0">
                <a:solidFill>
                  <a:schemeClr val="bg1"/>
                </a:solidFill>
                <a:latin typeface="Consolas" pitchFamily="49" charset="0"/>
                <a:cs typeface="Consolas" pitchFamily="49" charset="0"/>
              </a:rPr>
              <a:t>&lt;&lt;&lt;</a:t>
            </a:r>
            <a:r>
              <a:rPr lang="en-US" sz="1200" dirty="0" err="1" smtClean="0">
                <a:solidFill>
                  <a:schemeClr val="bg1"/>
                </a:solidFill>
                <a:latin typeface="Consolas" pitchFamily="49" charset="0"/>
                <a:cs typeface="Consolas" pitchFamily="49" charset="0"/>
              </a:rPr>
              <a:t>threadsPerBlock</a:t>
            </a:r>
            <a:r>
              <a:rPr lang="en-US" sz="1200" dirty="0" smtClean="0">
                <a:solidFill>
                  <a:schemeClr val="bg1"/>
                </a:solidFill>
                <a:latin typeface="Consolas" pitchFamily="49" charset="0"/>
                <a:cs typeface="Consolas" pitchFamily="49" charset="0"/>
              </a:rPr>
              <a:t>, </a:t>
            </a:r>
            <a:r>
              <a:rPr lang="en-US" sz="1200" dirty="0" err="1" smtClean="0">
                <a:solidFill>
                  <a:schemeClr val="bg1"/>
                </a:solidFill>
                <a:latin typeface="Consolas" pitchFamily="49" charset="0"/>
                <a:cs typeface="Consolas" pitchFamily="49" charset="0"/>
              </a:rPr>
              <a:t>blocksPerGrid</a:t>
            </a:r>
            <a:r>
              <a:rPr lang="en-US" sz="1200" dirty="0" smtClean="0">
                <a:solidFill>
                  <a:schemeClr val="bg1"/>
                </a:solidFill>
                <a:latin typeface="Consolas" pitchFamily="49" charset="0"/>
                <a:cs typeface="Consolas" pitchFamily="49" charset="0"/>
              </a:rPr>
              <a:t>&gt;&gt;&gt;(); </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a:t>
            </a:r>
            <a:r>
              <a:rPr lang="en-US" sz="1200" dirty="0" smtClean="0">
                <a:solidFill>
                  <a:schemeClr val="accent1"/>
                </a:solidFill>
                <a:latin typeface="Consolas" pitchFamily="49" charset="0"/>
                <a:cs typeface="Consolas" pitchFamily="49" charset="0"/>
              </a:rPr>
              <a:t>return</a:t>
            </a:r>
            <a:r>
              <a:rPr lang="en-US" sz="1200" dirty="0" smtClean="0">
                <a:solidFill>
                  <a:schemeClr val="bg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0; </a:t>
            </a:r>
            <a:r>
              <a:rPr lang="en-US" sz="1200" dirty="0" smtClean="0">
                <a:solidFill>
                  <a:schemeClr val="bg1"/>
                </a:solidFill>
                <a:latin typeface="Consolas" pitchFamily="49" charset="0"/>
                <a:cs typeface="Consolas" pitchFamily="49" charset="0"/>
              </a:rPr>
              <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a:t>
            </a:r>
            <a:endParaRPr lang="en-US" sz="1200" dirty="0">
              <a:solidFill>
                <a:schemeClr val="bg1"/>
              </a:solidFill>
              <a:latin typeface="Consolas" pitchFamily="49" charset="0"/>
              <a:cs typeface="Consolas" pitchFamily="49" charset="0"/>
            </a:endParaRPr>
          </a:p>
        </p:txBody>
      </p:sp>
      <p:sp>
        <p:nvSpPr>
          <p:cNvPr id="4" name="Rectangle 3"/>
          <p:cNvSpPr/>
          <p:nvPr/>
        </p:nvSpPr>
        <p:spPr>
          <a:xfrm>
            <a:off x="5829014" y="3764756"/>
            <a:ext cx="2220056" cy="1929759"/>
          </a:xfrm>
          <a:prstGeom prst="rect">
            <a:avLst/>
          </a:prstGeom>
          <a:solidFill>
            <a:schemeClr val="accent1">
              <a:lumMod val="20000"/>
              <a:lumOff val="80000"/>
            </a:schemeClr>
          </a:solidFill>
        </p:spPr>
        <p:txBody>
          <a:bodyPr wrap="square" lIns="123444" tIns="41148" rIns="82296" bIns="41148">
            <a:spAutoFit/>
          </a:bodyPr>
          <a:lstStyle/>
          <a:p>
            <a:r>
              <a:rPr lang="en-US" sz="1200" dirty="0">
                <a:solidFill>
                  <a:schemeClr val="bg1"/>
                </a:solidFill>
                <a:latin typeface="Consolas" pitchFamily="49" charset="0"/>
                <a:cs typeface="Consolas" pitchFamily="49" charset="0"/>
              </a:rPr>
              <a:t>$ </a:t>
            </a:r>
            <a:r>
              <a:rPr lang="en-US" sz="1200" dirty="0" err="1">
                <a:solidFill>
                  <a:schemeClr val="bg1"/>
                </a:solidFill>
                <a:latin typeface="Consolas" pitchFamily="49" charset="0"/>
                <a:cs typeface="Consolas" pitchFamily="49" charset="0"/>
              </a:rPr>
              <a:t>nvcc</a:t>
            </a:r>
            <a:r>
              <a:rPr lang="en-US" sz="1200" dirty="0">
                <a:solidFill>
                  <a:schemeClr val="bg1"/>
                </a:solidFill>
                <a:latin typeface="Consolas" pitchFamily="49" charset="0"/>
                <a:cs typeface="Consolas" pitchFamily="49" charset="0"/>
              </a:rPr>
              <a:t> hello_world.cu </a:t>
            </a:r>
            <a:r>
              <a:rPr lang="en-US" sz="1200" dirty="0" smtClean="0">
                <a:solidFill>
                  <a:schemeClr val="bg1"/>
                </a:solidFill>
                <a:latin typeface="Consolas" pitchFamily="49" charset="0"/>
                <a:cs typeface="Consolas" pitchFamily="49" charset="0"/>
              </a:rPr>
              <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a:t>
            </a:r>
            <a:r>
              <a:rPr lang="en-US" sz="1200" dirty="0" err="1" smtClean="0">
                <a:solidFill>
                  <a:schemeClr val="bg1"/>
                </a:solidFill>
                <a:latin typeface="Consolas" pitchFamily="49" charset="0"/>
                <a:cs typeface="Consolas" pitchFamily="49" charset="0"/>
              </a:rPr>
              <a:t>a.out</a:t>
            </a:r>
            <a:r>
              <a:rPr lang="en-US" sz="1200" dirty="0" smtClean="0">
                <a:solidFill>
                  <a:schemeClr val="bg1"/>
                </a:solidFill>
                <a:latin typeface="Consolas" pitchFamily="49" charset="0"/>
                <a:cs typeface="Consolas" pitchFamily="49" charset="0"/>
              </a:rPr>
              <a:t> </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GPU block 0 thread 0 0</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GPU </a:t>
            </a:r>
            <a:r>
              <a:rPr lang="en-US" sz="1200" dirty="0">
                <a:solidFill>
                  <a:schemeClr val="bg1"/>
                </a:solidFill>
                <a:latin typeface="Consolas" pitchFamily="49" charset="0"/>
                <a:cs typeface="Consolas" pitchFamily="49" charset="0"/>
              </a:rPr>
              <a:t>block</a:t>
            </a:r>
            <a:r>
              <a:rPr lang="en-US" sz="1200" dirty="0" smtClean="0">
                <a:solidFill>
                  <a:schemeClr val="bg1"/>
                </a:solidFill>
                <a:latin typeface="Consolas" pitchFamily="49" charset="0"/>
                <a:cs typeface="Consolas" pitchFamily="49" charset="0"/>
              </a:rPr>
              <a:t> 0 thread 0 1</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GPU </a:t>
            </a:r>
            <a:r>
              <a:rPr lang="en-US" sz="1200" dirty="0">
                <a:solidFill>
                  <a:schemeClr val="bg1"/>
                </a:solidFill>
                <a:latin typeface="Consolas" pitchFamily="49" charset="0"/>
                <a:cs typeface="Consolas" pitchFamily="49" charset="0"/>
              </a:rPr>
              <a:t>block</a:t>
            </a:r>
            <a:r>
              <a:rPr lang="en-US" sz="1200" dirty="0" smtClean="0">
                <a:solidFill>
                  <a:schemeClr val="bg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0 </a:t>
            </a:r>
            <a:r>
              <a:rPr lang="en-US" sz="1200" dirty="0" smtClean="0">
                <a:solidFill>
                  <a:schemeClr val="bg1"/>
                </a:solidFill>
                <a:latin typeface="Consolas" pitchFamily="49" charset="0"/>
                <a:cs typeface="Consolas" pitchFamily="49" charset="0"/>
              </a:rPr>
              <a:t>thread 1 0</a:t>
            </a:r>
            <a:r>
              <a:rPr lang="en-US" sz="1200" dirty="0">
                <a:solidFill>
                  <a:schemeClr val="bg1"/>
                </a:solidFill>
                <a:latin typeface="Consolas" pitchFamily="49" charset="0"/>
                <a:cs typeface="Consolas" pitchFamily="49" charset="0"/>
              </a:rPr>
              <a:t/>
            </a: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 GPU block</a:t>
            </a:r>
            <a:r>
              <a:rPr lang="en-US" sz="1200" dirty="0" smtClean="0">
                <a:solidFill>
                  <a:schemeClr val="bg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0 </a:t>
            </a:r>
            <a:r>
              <a:rPr lang="en-US" sz="1200" dirty="0" smtClean="0">
                <a:solidFill>
                  <a:schemeClr val="bg1"/>
                </a:solidFill>
                <a:latin typeface="Consolas" pitchFamily="49" charset="0"/>
                <a:cs typeface="Consolas" pitchFamily="49" charset="0"/>
              </a:rPr>
              <a:t>thread 1 1</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GPU block</a:t>
            </a:r>
            <a:r>
              <a:rPr lang="en-US" sz="1200" dirty="0" smtClean="0">
                <a:solidFill>
                  <a:schemeClr val="bg1"/>
                </a:solidFill>
                <a:latin typeface="Consolas" pitchFamily="49" charset="0"/>
                <a:cs typeface="Consolas" pitchFamily="49" charset="0"/>
              </a:rPr>
              <a:t> 1 thread </a:t>
            </a:r>
            <a:r>
              <a:rPr lang="en-US" sz="1200" dirty="0">
                <a:solidFill>
                  <a:schemeClr val="bg1"/>
                </a:solidFill>
                <a:latin typeface="Consolas" pitchFamily="49" charset="0"/>
                <a:cs typeface="Consolas" pitchFamily="49" charset="0"/>
              </a:rPr>
              <a:t>0 0</a:t>
            </a: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 GPU block</a:t>
            </a:r>
            <a:r>
              <a:rPr lang="en-US" sz="1200" dirty="0" smtClean="0">
                <a:solidFill>
                  <a:schemeClr val="bg1"/>
                </a:solidFill>
                <a:latin typeface="Consolas" pitchFamily="49" charset="0"/>
                <a:cs typeface="Consolas" pitchFamily="49" charset="0"/>
              </a:rPr>
              <a:t> 1 thread </a:t>
            </a:r>
            <a:r>
              <a:rPr lang="en-US" sz="1200" dirty="0">
                <a:solidFill>
                  <a:schemeClr val="bg1"/>
                </a:solidFill>
                <a:latin typeface="Consolas" pitchFamily="49" charset="0"/>
                <a:cs typeface="Consolas" pitchFamily="49" charset="0"/>
              </a:rPr>
              <a:t>0 1</a:t>
            </a: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 GPU block</a:t>
            </a:r>
            <a:r>
              <a:rPr lang="en-US" sz="1200" dirty="0" smtClean="0">
                <a:solidFill>
                  <a:schemeClr val="bg1"/>
                </a:solidFill>
                <a:latin typeface="Consolas" pitchFamily="49" charset="0"/>
                <a:cs typeface="Consolas" pitchFamily="49" charset="0"/>
              </a:rPr>
              <a:t> 1 thread </a:t>
            </a:r>
            <a:r>
              <a:rPr lang="en-US" sz="1200" dirty="0">
                <a:solidFill>
                  <a:schemeClr val="bg1"/>
                </a:solidFill>
                <a:latin typeface="Consolas" pitchFamily="49" charset="0"/>
                <a:cs typeface="Consolas" pitchFamily="49" charset="0"/>
              </a:rPr>
              <a:t>1 0</a:t>
            </a: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 GPU block</a:t>
            </a:r>
            <a:r>
              <a:rPr lang="en-US" sz="1200" dirty="0" smtClean="0">
                <a:solidFill>
                  <a:schemeClr val="bg1"/>
                </a:solidFill>
                <a:latin typeface="Consolas" pitchFamily="49" charset="0"/>
                <a:cs typeface="Consolas" pitchFamily="49" charset="0"/>
              </a:rPr>
              <a:t> 1 thread </a:t>
            </a:r>
            <a:r>
              <a:rPr lang="en-US" sz="1200" dirty="0">
                <a:solidFill>
                  <a:schemeClr val="bg1"/>
                </a:solidFill>
                <a:latin typeface="Consolas" pitchFamily="49" charset="0"/>
                <a:cs typeface="Consolas" pitchFamily="49" charset="0"/>
              </a:rPr>
              <a:t>1 1</a:t>
            </a:r>
            <a:endParaRPr lang="en-US" sz="1200" dirty="0"/>
          </a:p>
        </p:txBody>
      </p:sp>
      <p:sp>
        <p:nvSpPr>
          <p:cNvPr id="6" name="Title 1"/>
          <p:cNvSpPr txBox="1">
            <a:spLocks/>
          </p:cNvSpPr>
          <p:nvPr/>
        </p:nvSpPr>
        <p:spPr bwMode="auto">
          <a:xfrm>
            <a:off x="370714" y="807758"/>
            <a:ext cx="7482078" cy="793655"/>
          </a:xfrm>
          <a:prstGeom prst="rect">
            <a:avLst/>
          </a:prstGeom>
          <a:noFill/>
          <a:ln w="9525">
            <a:noFill/>
            <a:miter lim="800000"/>
            <a:headEnd/>
            <a:tailEnd/>
          </a:ln>
        </p:spPr>
        <p:txBody>
          <a:bodyPr vert="horz" wrap="square" lIns="82296" tIns="41148" rIns="82296" bIns="41148"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endParaRPr lang="en-US" dirty="0"/>
          </a:p>
        </p:txBody>
      </p:sp>
      <p:pic>
        <p:nvPicPr>
          <p:cNvPr id="6146" name="Picture 2" descr="C:\Users\dustinf\Pictures\0_1302598027lC22.gif"/>
          <p:cNvPicPr>
            <a:picLocks noChangeAspect="1" noChangeArrowheads="1"/>
          </p:cNvPicPr>
          <p:nvPr/>
        </p:nvPicPr>
        <p:blipFill rotWithShape="1">
          <a:blip r:embed="rId3">
            <a:extLst>
              <a:ext uri="{28A0092B-C50C-407E-A947-70E740481C1C}">
                <a14:useLocalDpi xmlns:a14="http://schemas.microsoft.com/office/drawing/2010/main" val="0"/>
              </a:ext>
            </a:extLst>
          </a:blip>
          <a:srcRect l="4869" r="5032" b="2592"/>
          <a:stretch/>
        </p:blipFill>
        <p:spPr bwMode="auto">
          <a:xfrm>
            <a:off x="5407057" y="70486"/>
            <a:ext cx="2455164" cy="2529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73761" y="347472"/>
            <a:ext cx="7482078" cy="923330"/>
          </a:xfrm>
        </p:spPr>
        <p:txBody>
          <a:bodyPr/>
          <a:lstStyle/>
          <a:p>
            <a:r>
              <a:rPr lang="en-US" dirty="0" smtClean="0"/>
              <a:t/>
            </a:r>
            <a:br>
              <a:rPr lang="en-US" dirty="0" smtClean="0"/>
            </a:br>
            <a:r>
              <a:rPr lang="en-US" dirty="0" smtClean="0"/>
              <a:t>CUDA </a:t>
            </a:r>
            <a:r>
              <a:rPr lang="en-US" dirty="0"/>
              <a:t>TOOLKIT</a:t>
            </a:r>
          </a:p>
        </p:txBody>
      </p:sp>
      <p:sp>
        <p:nvSpPr>
          <p:cNvPr id="8" name="Text Placeholder 7"/>
          <p:cNvSpPr>
            <a:spLocks noGrp="1"/>
          </p:cNvSpPr>
          <p:nvPr>
            <p:ph type="body" sz="quarter" idx="10"/>
          </p:nvPr>
        </p:nvSpPr>
        <p:spPr/>
        <p:txBody>
          <a:bodyPr/>
          <a:lstStyle/>
          <a:p>
            <a:r>
              <a:rPr lang="en-US" dirty="0" smtClean="0"/>
              <a:t>Hello World</a:t>
            </a:r>
            <a:endParaRPr lang="en-US" dirty="0"/>
          </a:p>
        </p:txBody>
      </p:sp>
    </p:spTree>
    <p:extLst>
      <p:ext uri="{BB962C8B-B14F-4D97-AF65-F5344CB8AC3E}">
        <p14:creationId xmlns:p14="http://schemas.microsoft.com/office/powerpoint/2010/main" val="408867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8229600" cy="5791200"/>
          </a:xfrm>
          <a:prstGeom prst="rect">
            <a:avLst/>
          </a:prstGeom>
          <a:solidFill>
            <a:srgbClr val="EAFFE1"/>
          </a:solidFill>
        </p:spPr>
        <p:txBody>
          <a:bodyPr wrap="none" lIns="164592" tIns="82296" rIns="82296" bIns="41148">
            <a:noAutofit/>
          </a:bodyPr>
          <a:lstStyle/>
          <a:p>
            <a:endParaRPr lang="en-US" sz="1400" dirty="0" smtClean="0">
              <a:solidFill>
                <a:schemeClr val="accent1"/>
              </a:solidFill>
              <a:latin typeface="Consolas" pitchFamily="49" charset="0"/>
              <a:cs typeface="Consolas" pitchFamily="49" charset="0"/>
            </a:endParaRPr>
          </a:p>
          <a:p>
            <a:endParaRPr lang="en-US" sz="1200" dirty="0" smtClean="0">
              <a:solidFill>
                <a:schemeClr val="accent1"/>
              </a:solidFill>
              <a:latin typeface="Consolas" pitchFamily="49" charset="0"/>
              <a:cs typeface="Consolas" pitchFamily="49" charset="0"/>
            </a:endParaRPr>
          </a:p>
          <a:p>
            <a:endParaRPr lang="en-US" sz="1200" dirty="0">
              <a:solidFill>
                <a:schemeClr val="accent1"/>
              </a:solidFill>
              <a:latin typeface="Consolas" pitchFamily="49" charset="0"/>
              <a:cs typeface="Consolas" pitchFamily="49" charset="0"/>
            </a:endParaRPr>
          </a:p>
          <a:p>
            <a:endParaRPr lang="en-US" sz="1200" dirty="0" smtClean="0">
              <a:solidFill>
                <a:schemeClr val="accent1"/>
              </a:solidFill>
              <a:latin typeface="Consolas" pitchFamily="49" charset="0"/>
              <a:cs typeface="Consolas" pitchFamily="49" charset="0"/>
            </a:endParaRPr>
          </a:p>
          <a:p>
            <a:r>
              <a:rPr lang="en-US" sz="1200" dirty="0" smtClean="0">
                <a:solidFill>
                  <a:schemeClr val="accent1"/>
                </a:solidFill>
                <a:latin typeface="Consolas" pitchFamily="49" charset="0"/>
                <a:cs typeface="Consolas" pitchFamily="49" charset="0"/>
              </a:rPr>
              <a:t>__</a:t>
            </a:r>
            <a:r>
              <a:rPr lang="en-US" sz="1200" dirty="0">
                <a:solidFill>
                  <a:schemeClr val="accent1"/>
                </a:solidFill>
                <a:latin typeface="Consolas" pitchFamily="49" charset="0"/>
                <a:cs typeface="Consolas" pitchFamily="49" charset="0"/>
              </a:rPr>
              <a:t>global__ void </a:t>
            </a:r>
            <a:r>
              <a:rPr lang="en-US" sz="1200" dirty="0" err="1" smtClean="0">
                <a:solidFill>
                  <a:schemeClr val="bg1"/>
                </a:solidFill>
                <a:latin typeface="Consolas" pitchFamily="49" charset="0"/>
                <a:cs typeface="Consolas" pitchFamily="49" charset="0"/>
              </a:rPr>
              <a:t>gradient_kernel</a:t>
            </a:r>
            <a:r>
              <a:rPr lang="en-US" sz="1200" dirty="0" smtClean="0">
                <a:solidFill>
                  <a:schemeClr val="bg1"/>
                </a:solidFill>
                <a:latin typeface="Consolas" pitchFamily="49" charset="0"/>
                <a:cs typeface="Consolas" pitchFamily="49" charset="0"/>
              </a:rPr>
              <a:t>( </a:t>
            </a:r>
            <a:r>
              <a:rPr lang="en-US" sz="1200" dirty="0" smtClean="0">
                <a:solidFill>
                  <a:schemeClr val="accent1"/>
                </a:solidFill>
                <a:latin typeface="Consolas" pitchFamily="49" charset="0"/>
                <a:cs typeface="Consolas" pitchFamily="49" charset="0"/>
              </a:rPr>
              <a:t>float</a:t>
            </a:r>
            <a:r>
              <a:rPr lang="en-US" sz="1200" dirty="0" smtClean="0">
                <a:solidFill>
                  <a:schemeClr val="bg1"/>
                </a:solidFill>
                <a:latin typeface="Consolas" pitchFamily="49" charset="0"/>
                <a:cs typeface="Consolas" pitchFamily="49" charset="0"/>
              </a:rPr>
              <a:t>* input, </a:t>
            </a:r>
            <a:r>
              <a:rPr lang="en-US" sz="1200" dirty="0" smtClean="0">
                <a:solidFill>
                  <a:schemeClr val="accent1"/>
                </a:solidFill>
                <a:latin typeface="Consolas" pitchFamily="49" charset="0"/>
                <a:cs typeface="Consolas" pitchFamily="49" charset="0"/>
              </a:rPr>
              <a:t>float2</a:t>
            </a:r>
            <a:r>
              <a:rPr lang="en-US" sz="1200" dirty="0">
                <a:solidFill>
                  <a:schemeClr val="bg1"/>
                </a:solidFill>
                <a:latin typeface="Consolas" pitchFamily="49" charset="0"/>
                <a:cs typeface="Consolas" pitchFamily="49" charset="0"/>
              </a:rPr>
              <a:t>* output, </a:t>
            </a:r>
            <a:r>
              <a:rPr lang="en-US" sz="1200" dirty="0" err="1" smtClean="0">
                <a:solidFill>
                  <a:schemeClr val="accent1"/>
                </a:solidFill>
                <a:latin typeface="Consolas" pitchFamily="49" charset="0"/>
                <a:cs typeface="Consolas" pitchFamily="49" charset="0"/>
              </a:rPr>
              <a:t>int</a:t>
            </a:r>
            <a:r>
              <a:rPr lang="en-US" sz="1200" dirty="0" smtClean="0">
                <a:solidFill>
                  <a:schemeClr val="bg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width, </a:t>
            </a:r>
            <a:r>
              <a:rPr lang="en-US" sz="1200" dirty="0" err="1">
                <a:solidFill>
                  <a:schemeClr val="accent1"/>
                </a:solidFill>
                <a:latin typeface="Consolas" pitchFamily="49" charset="0"/>
                <a:cs typeface="Consolas" pitchFamily="49" charset="0"/>
              </a:rPr>
              <a:t>int</a:t>
            </a:r>
            <a:r>
              <a:rPr lang="en-US" sz="1200" dirty="0">
                <a:solidFill>
                  <a:schemeClr val="bg1"/>
                </a:solidFill>
                <a:latin typeface="Consolas" pitchFamily="49" charset="0"/>
                <a:cs typeface="Consolas" pitchFamily="49" charset="0"/>
              </a:rPr>
              <a:t> height )</a:t>
            </a:r>
          </a:p>
          <a:p>
            <a:r>
              <a:rPr lang="en-US" sz="1200" dirty="0">
                <a:solidFill>
                  <a:schemeClr val="bg1"/>
                </a:solidFill>
                <a:latin typeface="Consolas" pitchFamily="49" charset="0"/>
                <a:cs typeface="Consolas" pitchFamily="49" charset="0"/>
              </a:rPr>
              <a:t>{</a:t>
            </a:r>
          </a:p>
          <a:p>
            <a:r>
              <a:rPr lang="en-US" sz="1200" dirty="0">
                <a:solidFill>
                  <a:schemeClr val="bg1"/>
                </a:solidFill>
                <a:latin typeface="Consolas" pitchFamily="49" charset="0"/>
                <a:cs typeface="Consolas" pitchFamily="49" charset="0"/>
              </a:rPr>
              <a:t>	</a:t>
            </a:r>
            <a:r>
              <a:rPr lang="en-US" sz="1200" dirty="0" err="1" smtClean="0">
                <a:solidFill>
                  <a:schemeClr val="accent1"/>
                </a:solidFill>
                <a:latin typeface="Consolas" pitchFamily="49" charset="0"/>
                <a:cs typeface="Consolas" pitchFamily="49" charset="0"/>
              </a:rPr>
              <a:t>const</a:t>
            </a:r>
            <a:r>
              <a:rPr lang="en-US" sz="1200" dirty="0" smtClean="0">
                <a:solidFill>
                  <a:schemeClr val="accent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int</a:t>
            </a:r>
            <a:r>
              <a:rPr lang="en-US" sz="1200" dirty="0">
                <a:solidFill>
                  <a:schemeClr val="accent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x = </a:t>
            </a:r>
            <a:r>
              <a:rPr lang="en-US" sz="1200" dirty="0" err="1">
                <a:solidFill>
                  <a:schemeClr val="accent1"/>
                </a:solidFill>
                <a:latin typeface="Consolas" pitchFamily="49" charset="0"/>
                <a:cs typeface="Consolas" pitchFamily="49" charset="0"/>
              </a:rPr>
              <a:t>blockDim</a:t>
            </a:r>
            <a:r>
              <a:rPr lang="en-US" sz="1200" dirty="0" err="1">
                <a:solidFill>
                  <a:schemeClr val="bg1"/>
                </a:solidFill>
                <a:latin typeface="Consolas" pitchFamily="49" charset="0"/>
                <a:cs typeface="Consolas" pitchFamily="49" charset="0"/>
              </a:rPr>
              <a:t>.x</a:t>
            </a:r>
            <a:r>
              <a:rPr lang="en-US" sz="1200" dirty="0">
                <a:solidFill>
                  <a:schemeClr val="bg1"/>
                </a:solidFill>
                <a:latin typeface="Consolas" pitchFamily="49" charset="0"/>
                <a:cs typeface="Consolas" pitchFamily="49" charset="0"/>
              </a:rPr>
              <a:t> * </a:t>
            </a:r>
            <a:r>
              <a:rPr lang="en-US" sz="1200" dirty="0" err="1">
                <a:solidFill>
                  <a:schemeClr val="accent1"/>
                </a:solidFill>
                <a:latin typeface="Consolas" pitchFamily="49" charset="0"/>
                <a:cs typeface="Consolas" pitchFamily="49" charset="0"/>
              </a:rPr>
              <a:t>blockIdx</a:t>
            </a:r>
            <a:r>
              <a:rPr lang="en-US" sz="1200" dirty="0" err="1">
                <a:solidFill>
                  <a:schemeClr val="bg1"/>
                </a:solidFill>
                <a:latin typeface="Consolas" pitchFamily="49" charset="0"/>
                <a:cs typeface="Consolas" pitchFamily="49" charset="0"/>
              </a:rPr>
              <a:t>.x</a:t>
            </a:r>
            <a:r>
              <a:rPr lang="en-US" sz="1200" dirty="0">
                <a:solidFill>
                  <a:schemeClr val="bg1"/>
                </a:solidFill>
                <a:latin typeface="Consolas" pitchFamily="49" charset="0"/>
                <a:cs typeface="Consolas" pitchFamily="49" charset="0"/>
              </a:rPr>
              <a:t> + </a:t>
            </a:r>
            <a:r>
              <a:rPr lang="en-US" sz="1200" dirty="0" err="1">
                <a:solidFill>
                  <a:schemeClr val="accent1"/>
                </a:solidFill>
                <a:latin typeface="Consolas" pitchFamily="49" charset="0"/>
                <a:cs typeface="Consolas" pitchFamily="49" charset="0"/>
              </a:rPr>
              <a:t>threadIdx</a:t>
            </a:r>
            <a:r>
              <a:rPr lang="en-US" sz="1200" dirty="0" err="1">
                <a:solidFill>
                  <a:schemeClr val="bg1"/>
                </a:solidFill>
                <a:latin typeface="Consolas" pitchFamily="49" charset="0"/>
                <a:cs typeface="Consolas" pitchFamily="49" charset="0"/>
              </a:rPr>
              <a:t>.x</a:t>
            </a:r>
            <a:r>
              <a:rPr lang="en-US" sz="1200" dirty="0">
                <a:solidFill>
                  <a:schemeClr val="bg1"/>
                </a:solidFill>
                <a:latin typeface="Consolas" pitchFamily="49" charset="0"/>
                <a:cs typeface="Consolas" pitchFamily="49" charset="0"/>
              </a:rPr>
              <a:t>;</a:t>
            </a:r>
          </a:p>
          <a:p>
            <a:r>
              <a:rPr lang="en-US" sz="1200" dirty="0">
                <a:solidFill>
                  <a:schemeClr val="bg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const</a:t>
            </a:r>
            <a:r>
              <a:rPr lang="en-US" sz="1200" dirty="0">
                <a:solidFill>
                  <a:schemeClr val="accent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int</a:t>
            </a:r>
            <a:r>
              <a:rPr lang="en-US" sz="1200" dirty="0">
                <a:solidFill>
                  <a:schemeClr val="accent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y = </a:t>
            </a:r>
            <a:r>
              <a:rPr lang="en-US" sz="1200" dirty="0" err="1">
                <a:solidFill>
                  <a:schemeClr val="accent1"/>
                </a:solidFill>
                <a:latin typeface="Consolas" pitchFamily="49" charset="0"/>
                <a:cs typeface="Consolas" pitchFamily="49" charset="0"/>
              </a:rPr>
              <a:t>blockDim</a:t>
            </a:r>
            <a:r>
              <a:rPr lang="en-US" sz="1200" dirty="0" err="1">
                <a:solidFill>
                  <a:schemeClr val="bg1"/>
                </a:solidFill>
                <a:latin typeface="Consolas" pitchFamily="49" charset="0"/>
                <a:cs typeface="Consolas" pitchFamily="49" charset="0"/>
              </a:rPr>
              <a:t>.y</a:t>
            </a:r>
            <a:r>
              <a:rPr lang="en-US" sz="1200" dirty="0">
                <a:solidFill>
                  <a:schemeClr val="bg1"/>
                </a:solidFill>
                <a:latin typeface="Consolas" pitchFamily="49" charset="0"/>
                <a:cs typeface="Consolas" pitchFamily="49" charset="0"/>
              </a:rPr>
              <a:t> * </a:t>
            </a:r>
            <a:r>
              <a:rPr lang="en-US" sz="1200" dirty="0" err="1">
                <a:solidFill>
                  <a:schemeClr val="accent1"/>
                </a:solidFill>
                <a:latin typeface="Consolas" pitchFamily="49" charset="0"/>
                <a:cs typeface="Consolas" pitchFamily="49" charset="0"/>
              </a:rPr>
              <a:t>blockIdx</a:t>
            </a:r>
            <a:r>
              <a:rPr lang="en-US" sz="1200" dirty="0" err="1">
                <a:solidFill>
                  <a:schemeClr val="bg1"/>
                </a:solidFill>
                <a:latin typeface="Consolas" pitchFamily="49" charset="0"/>
                <a:cs typeface="Consolas" pitchFamily="49" charset="0"/>
              </a:rPr>
              <a:t>.y</a:t>
            </a:r>
            <a:r>
              <a:rPr lang="en-US" sz="1200" dirty="0">
                <a:solidFill>
                  <a:schemeClr val="bg1"/>
                </a:solidFill>
                <a:latin typeface="Consolas" pitchFamily="49" charset="0"/>
                <a:cs typeface="Consolas" pitchFamily="49" charset="0"/>
              </a:rPr>
              <a:t> + </a:t>
            </a:r>
            <a:r>
              <a:rPr lang="en-US" sz="1200" dirty="0" err="1">
                <a:solidFill>
                  <a:schemeClr val="accent1"/>
                </a:solidFill>
                <a:latin typeface="Consolas" pitchFamily="49" charset="0"/>
                <a:cs typeface="Consolas" pitchFamily="49" charset="0"/>
              </a:rPr>
              <a:t>threadIdx</a:t>
            </a:r>
            <a:r>
              <a:rPr lang="en-US" sz="1200" dirty="0" err="1">
                <a:solidFill>
                  <a:schemeClr val="bg1"/>
                </a:solidFill>
                <a:latin typeface="Consolas" pitchFamily="49" charset="0"/>
                <a:cs typeface="Consolas" pitchFamily="49" charset="0"/>
              </a:rPr>
              <a:t>.y</a:t>
            </a:r>
            <a:r>
              <a:rPr lang="en-US" sz="1200" dirty="0">
                <a:solidFill>
                  <a:schemeClr val="bg1"/>
                </a:solidFill>
                <a:latin typeface="Consolas" pitchFamily="49" charset="0"/>
                <a:cs typeface="Consolas" pitchFamily="49" charset="0"/>
              </a:rPr>
              <a:t>;</a:t>
            </a:r>
          </a:p>
          <a:p>
            <a:endParaRPr lang="en-US" sz="1200" dirty="0">
              <a:solidFill>
                <a:schemeClr val="bg1"/>
              </a:solidFill>
              <a:latin typeface="Consolas" pitchFamily="49" charset="0"/>
              <a:cs typeface="Consolas" pitchFamily="49" charset="0"/>
            </a:endParaRPr>
          </a:p>
          <a:p>
            <a:r>
              <a:rPr lang="en-US" sz="1200" dirty="0">
                <a:solidFill>
                  <a:schemeClr val="bg1"/>
                </a:solidFill>
                <a:latin typeface="Consolas" pitchFamily="49" charset="0"/>
                <a:cs typeface="Consolas" pitchFamily="49" charset="0"/>
              </a:rPr>
              <a:t>	</a:t>
            </a:r>
            <a:r>
              <a:rPr lang="en-US" sz="1200" dirty="0" smtClean="0">
                <a:solidFill>
                  <a:schemeClr val="bg1"/>
                </a:solidFill>
                <a:latin typeface="Consolas" pitchFamily="49" charset="0"/>
                <a:cs typeface="Consolas" pitchFamily="49" charset="0"/>
              </a:rPr>
              <a:t>if( x == 0 || y == 0 || x &gt;= width-1 || y &gt;= height-1 )</a:t>
            </a:r>
          </a:p>
          <a:p>
            <a:r>
              <a:rPr lang="en-US" sz="1200" dirty="0">
                <a:solidFill>
                  <a:schemeClr val="bg1"/>
                </a:solidFill>
                <a:latin typeface="Consolas" pitchFamily="49" charset="0"/>
                <a:cs typeface="Consolas" pitchFamily="49" charset="0"/>
              </a:rPr>
              <a:t>	</a:t>
            </a:r>
            <a:r>
              <a:rPr lang="en-US" sz="1200" dirty="0" smtClean="0">
                <a:solidFill>
                  <a:schemeClr val="bg1"/>
                </a:solidFill>
                <a:latin typeface="Consolas" pitchFamily="49" charset="0"/>
                <a:cs typeface="Consolas" pitchFamily="49" charset="0"/>
              </a:rPr>
              <a:t>	</a:t>
            </a:r>
            <a:r>
              <a:rPr lang="en-US" sz="1200" dirty="0" smtClean="0">
                <a:solidFill>
                  <a:schemeClr val="accent1"/>
                </a:solidFill>
                <a:latin typeface="Consolas" pitchFamily="49" charset="0"/>
                <a:cs typeface="Consolas" pitchFamily="49" charset="0"/>
              </a:rPr>
              <a:t>return</a:t>
            </a:r>
            <a:r>
              <a:rPr lang="en-US" sz="1200" dirty="0" smtClean="0">
                <a:solidFill>
                  <a:schemeClr val="bg1"/>
                </a:solidFill>
                <a:latin typeface="Consolas" pitchFamily="49" charset="0"/>
                <a:cs typeface="Consolas" pitchFamily="49" charset="0"/>
              </a:rPr>
              <a:t>;		</a:t>
            </a:r>
            <a:r>
              <a:rPr lang="en-US" sz="1200" dirty="0" smtClean="0">
                <a:solidFill>
                  <a:srgbClr val="00B050"/>
                </a:solidFill>
                <a:latin typeface="Consolas" pitchFamily="49" charset="0"/>
                <a:cs typeface="Consolas" pitchFamily="49" charset="0"/>
              </a:rPr>
              <a:t>// for border pixels, don’t access invalid areas</a:t>
            </a:r>
          </a:p>
          <a:p>
            <a:endParaRPr lang="en-US" sz="1200" dirty="0">
              <a:solidFill>
                <a:schemeClr val="bg1"/>
              </a:solidFill>
              <a:latin typeface="Consolas" pitchFamily="49" charset="0"/>
              <a:cs typeface="Consolas" pitchFamily="49" charset="0"/>
            </a:endParaRPr>
          </a:p>
          <a:p>
            <a:r>
              <a:rPr lang="en-US" sz="1200" dirty="0">
                <a:solidFill>
                  <a:schemeClr val="bg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const</a:t>
            </a:r>
            <a:r>
              <a:rPr lang="en-US" sz="1200" dirty="0">
                <a:solidFill>
                  <a:schemeClr val="accent1"/>
                </a:solidFill>
                <a:latin typeface="Consolas" pitchFamily="49" charset="0"/>
                <a:cs typeface="Consolas" pitchFamily="49" charset="0"/>
              </a:rPr>
              <a:t> float </a:t>
            </a:r>
            <a:r>
              <a:rPr lang="en-US" sz="1200" dirty="0">
                <a:solidFill>
                  <a:schemeClr val="bg1"/>
                </a:solidFill>
                <a:latin typeface="Consolas" pitchFamily="49" charset="0"/>
                <a:cs typeface="Consolas" pitchFamily="49" charset="0"/>
              </a:rPr>
              <a:t>dx = 0.5f * </a:t>
            </a:r>
            <a:r>
              <a:rPr lang="en-US" sz="1200" dirty="0" smtClean="0">
                <a:solidFill>
                  <a:schemeClr val="bg1"/>
                </a:solidFill>
                <a:latin typeface="Consolas" pitchFamily="49" charset="0"/>
                <a:cs typeface="Consolas" pitchFamily="49" charset="0"/>
              </a:rPr>
              <a:t>input[y*width+x+1]   - </a:t>
            </a:r>
            <a:r>
              <a:rPr lang="en-US" sz="1200" dirty="0">
                <a:solidFill>
                  <a:schemeClr val="bg1"/>
                </a:solidFill>
                <a:latin typeface="Consolas" pitchFamily="49" charset="0"/>
                <a:cs typeface="Consolas" pitchFamily="49" charset="0"/>
              </a:rPr>
              <a:t>0.5f * </a:t>
            </a:r>
            <a:r>
              <a:rPr lang="en-US" sz="1200" dirty="0" smtClean="0">
                <a:solidFill>
                  <a:schemeClr val="bg1"/>
                </a:solidFill>
                <a:latin typeface="Consolas" pitchFamily="49" charset="0"/>
                <a:cs typeface="Consolas" pitchFamily="49" charset="0"/>
              </a:rPr>
              <a:t>input[y*width+x-1];</a:t>
            </a:r>
          </a:p>
          <a:p>
            <a:r>
              <a:rPr lang="en-US" sz="1200" dirty="0" smtClean="0">
                <a:solidFill>
                  <a:schemeClr val="bg1"/>
                </a:solidFill>
                <a:latin typeface="Consolas" pitchFamily="49" charset="0"/>
                <a:cs typeface="Consolas" pitchFamily="49" charset="0"/>
              </a:rPr>
              <a:t>	</a:t>
            </a:r>
            <a:r>
              <a:rPr lang="en-US" sz="1200" dirty="0" err="1" smtClean="0">
                <a:solidFill>
                  <a:schemeClr val="accent1"/>
                </a:solidFill>
                <a:latin typeface="Consolas" pitchFamily="49" charset="0"/>
                <a:cs typeface="Consolas" pitchFamily="49" charset="0"/>
              </a:rPr>
              <a:t>const</a:t>
            </a:r>
            <a:r>
              <a:rPr lang="en-US" sz="1200" dirty="0" smtClean="0">
                <a:solidFill>
                  <a:schemeClr val="accent1"/>
                </a:solidFill>
                <a:latin typeface="Consolas" pitchFamily="49" charset="0"/>
                <a:cs typeface="Consolas" pitchFamily="49" charset="0"/>
              </a:rPr>
              <a:t> float </a:t>
            </a:r>
            <a:r>
              <a:rPr lang="en-US" sz="1200" dirty="0" err="1" smtClean="0">
                <a:solidFill>
                  <a:schemeClr val="bg1"/>
                </a:solidFill>
                <a:latin typeface="Consolas" pitchFamily="49" charset="0"/>
                <a:cs typeface="Consolas" pitchFamily="49" charset="0"/>
              </a:rPr>
              <a:t>dy</a:t>
            </a:r>
            <a:r>
              <a:rPr lang="en-US" sz="1200" dirty="0" smtClean="0">
                <a:solidFill>
                  <a:schemeClr val="bg1"/>
                </a:solidFill>
                <a:latin typeface="Consolas" pitchFamily="49" charset="0"/>
                <a:cs typeface="Consolas" pitchFamily="49" charset="0"/>
              </a:rPr>
              <a:t> = 0.5f * input[(y+1)*</a:t>
            </a:r>
            <a:r>
              <a:rPr lang="en-US" sz="1200" dirty="0" err="1" smtClean="0">
                <a:solidFill>
                  <a:schemeClr val="bg1"/>
                </a:solidFill>
                <a:latin typeface="Consolas" pitchFamily="49" charset="0"/>
                <a:cs typeface="Consolas" pitchFamily="49" charset="0"/>
              </a:rPr>
              <a:t>width+x</a:t>
            </a:r>
            <a:r>
              <a:rPr lang="en-US" sz="1200" dirty="0" smtClean="0">
                <a:solidFill>
                  <a:schemeClr val="bg1"/>
                </a:solidFill>
                <a:latin typeface="Consolas" pitchFamily="49" charset="0"/>
                <a:cs typeface="Consolas" pitchFamily="49" charset="0"/>
              </a:rPr>
              <a:t>] - 0.5f * input[(y-1)*</a:t>
            </a:r>
            <a:r>
              <a:rPr lang="en-US" sz="1200" dirty="0" err="1" smtClean="0">
                <a:solidFill>
                  <a:schemeClr val="bg1"/>
                </a:solidFill>
                <a:latin typeface="Consolas" pitchFamily="49" charset="0"/>
                <a:cs typeface="Consolas" pitchFamily="49" charset="0"/>
              </a:rPr>
              <a:t>width+x</a:t>
            </a:r>
            <a:r>
              <a:rPr lang="en-US" sz="1200" dirty="0" smtClean="0">
                <a:solidFill>
                  <a:schemeClr val="bg1"/>
                </a:solidFill>
                <a:latin typeface="Consolas" pitchFamily="49" charset="0"/>
                <a:cs typeface="Consolas" pitchFamily="49" charset="0"/>
              </a:rPr>
              <a:t>];</a:t>
            </a:r>
          </a:p>
          <a:p>
            <a:r>
              <a:rPr lang="en-US" sz="1200" dirty="0" smtClean="0">
                <a:solidFill>
                  <a:schemeClr val="bg1"/>
                </a:solidFill>
                <a:latin typeface="Consolas" pitchFamily="49" charset="0"/>
                <a:cs typeface="Consolas" pitchFamily="49" charset="0"/>
              </a:rPr>
              <a:t>		</a:t>
            </a:r>
            <a:endParaRPr lang="en-US" sz="1200" dirty="0">
              <a:solidFill>
                <a:schemeClr val="bg1"/>
              </a:solidFill>
              <a:latin typeface="Consolas" pitchFamily="49" charset="0"/>
              <a:cs typeface="Consolas" pitchFamily="49" charset="0"/>
            </a:endParaRPr>
          </a:p>
          <a:p>
            <a:r>
              <a:rPr lang="en-US" sz="1200" dirty="0">
                <a:solidFill>
                  <a:schemeClr val="bg1"/>
                </a:solidFill>
                <a:latin typeface="Consolas" pitchFamily="49" charset="0"/>
                <a:cs typeface="Consolas" pitchFamily="49" charset="0"/>
              </a:rPr>
              <a:t>	</a:t>
            </a:r>
            <a:r>
              <a:rPr lang="en-US" sz="1200" dirty="0" smtClean="0">
                <a:solidFill>
                  <a:schemeClr val="bg1"/>
                </a:solidFill>
                <a:latin typeface="Consolas" pitchFamily="49" charset="0"/>
                <a:cs typeface="Consolas" pitchFamily="49" charset="0"/>
              </a:rPr>
              <a:t>output[y*</a:t>
            </a:r>
            <a:r>
              <a:rPr lang="en-US" sz="1200" dirty="0" err="1" smtClean="0">
                <a:solidFill>
                  <a:schemeClr val="bg1"/>
                </a:solidFill>
                <a:latin typeface="Consolas" pitchFamily="49" charset="0"/>
                <a:cs typeface="Consolas" pitchFamily="49" charset="0"/>
              </a:rPr>
              <a:t>width+x</a:t>
            </a:r>
            <a:r>
              <a:rPr lang="en-US" sz="1200" dirty="0">
                <a:solidFill>
                  <a:schemeClr val="bg1"/>
                </a:solidFill>
                <a:latin typeface="Consolas" pitchFamily="49" charset="0"/>
                <a:cs typeface="Consolas" pitchFamily="49" charset="0"/>
              </a:rPr>
              <a:t>] = </a:t>
            </a:r>
            <a:r>
              <a:rPr lang="en-US" sz="1200" dirty="0" smtClean="0">
                <a:solidFill>
                  <a:schemeClr val="bg1"/>
                </a:solidFill>
                <a:latin typeface="Consolas" pitchFamily="49" charset="0"/>
                <a:cs typeface="Consolas" pitchFamily="49" charset="0"/>
              </a:rPr>
              <a:t>make_float2(</a:t>
            </a:r>
            <a:r>
              <a:rPr lang="en-US" sz="1200" dirty="0">
                <a:solidFill>
                  <a:schemeClr val="accent1"/>
                </a:solidFill>
                <a:latin typeface="Consolas" pitchFamily="49" charset="0"/>
                <a:cs typeface="Consolas" pitchFamily="49" charset="0"/>
              </a:rPr>
              <a:t>atan2f</a:t>
            </a:r>
            <a:r>
              <a:rPr lang="en-US" sz="1200" dirty="0">
                <a:solidFill>
                  <a:schemeClr val="bg1"/>
                </a:solidFill>
                <a:latin typeface="Consolas" pitchFamily="49" charset="0"/>
                <a:cs typeface="Consolas" pitchFamily="49" charset="0"/>
              </a:rPr>
              <a:t>(</a:t>
            </a:r>
            <a:r>
              <a:rPr lang="en-US" sz="1200" dirty="0" err="1">
                <a:solidFill>
                  <a:schemeClr val="bg1"/>
                </a:solidFill>
                <a:latin typeface="Consolas" pitchFamily="49" charset="0"/>
                <a:cs typeface="Consolas" pitchFamily="49" charset="0"/>
              </a:rPr>
              <a:t>dy,dx</a:t>
            </a:r>
            <a:r>
              <a:rPr lang="en-US" sz="1200" dirty="0" smtClean="0">
                <a:solidFill>
                  <a:schemeClr val="bg1"/>
                </a:solidFill>
                <a:latin typeface="Consolas" pitchFamily="49" charset="0"/>
                <a:cs typeface="Consolas" pitchFamily="49" charset="0"/>
              </a:rPr>
              <a:t>),     </a:t>
            </a:r>
            <a:r>
              <a:rPr lang="en-US" sz="1200" dirty="0" smtClean="0">
                <a:solidFill>
                  <a:srgbClr val="00B050"/>
                </a:solidFill>
                <a:latin typeface="Consolas" pitchFamily="49" charset="0"/>
                <a:cs typeface="Consolas" pitchFamily="49" charset="0"/>
              </a:rPr>
              <a:t>// </a:t>
            </a:r>
            <a:r>
              <a:rPr lang="en-US" sz="1200" dirty="0">
                <a:solidFill>
                  <a:srgbClr val="00B050"/>
                </a:solidFill>
                <a:latin typeface="Consolas" pitchFamily="49" charset="0"/>
                <a:cs typeface="Consolas" pitchFamily="49" charset="0"/>
              </a:rPr>
              <a:t>orientation (angle</a:t>
            </a:r>
            <a:r>
              <a:rPr lang="en-US" sz="1200" dirty="0" smtClean="0">
                <a:solidFill>
                  <a:srgbClr val="00B050"/>
                </a:solidFill>
                <a:latin typeface="Consolas" pitchFamily="49" charset="0"/>
                <a:cs typeface="Consolas" pitchFamily="49" charset="0"/>
              </a:rPr>
              <a:t>)</a:t>
            </a:r>
            <a:r>
              <a:rPr lang="en-US" sz="1200" dirty="0" smtClean="0">
                <a:solidFill>
                  <a:schemeClr val="bg1"/>
                </a:solidFill>
                <a:latin typeface="Consolas" pitchFamily="49" charset="0"/>
                <a:cs typeface="Consolas" pitchFamily="49" charset="0"/>
              </a:rPr>
              <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				</a:t>
            </a:r>
            <a:r>
              <a:rPr lang="en-US" sz="1200" dirty="0" err="1" smtClean="0">
                <a:solidFill>
                  <a:schemeClr val="accent1"/>
                </a:solidFill>
                <a:latin typeface="Consolas" pitchFamily="49" charset="0"/>
                <a:cs typeface="Consolas" pitchFamily="49" charset="0"/>
              </a:rPr>
              <a:t>sqrtf</a:t>
            </a:r>
            <a:r>
              <a:rPr lang="en-US" sz="1200" dirty="0" smtClean="0">
                <a:solidFill>
                  <a:schemeClr val="bg1"/>
                </a:solidFill>
                <a:latin typeface="Consolas" pitchFamily="49" charset="0"/>
                <a:cs typeface="Consolas" pitchFamily="49" charset="0"/>
              </a:rPr>
              <a:t>(dx*</a:t>
            </a:r>
            <a:r>
              <a:rPr lang="en-US" sz="1200" dirty="0" err="1" smtClean="0">
                <a:solidFill>
                  <a:schemeClr val="bg1"/>
                </a:solidFill>
                <a:latin typeface="Consolas" pitchFamily="49" charset="0"/>
                <a:cs typeface="Consolas" pitchFamily="49" charset="0"/>
              </a:rPr>
              <a:t>dx+dy</a:t>
            </a:r>
            <a:r>
              <a:rPr lang="en-US" sz="1200" dirty="0" smtClean="0">
                <a:solidFill>
                  <a:schemeClr val="bg1"/>
                </a:solidFill>
                <a:latin typeface="Consolas" pitchFamily="49" charset="0"/>
                <a:cs typeface="Consolas" pitchFamily="49" charset="0"/>
              </a:rPr>
              <a:t>*</a:t>
            </a:r>
            <a:r>
              <a:rPr lang="en-US" sz="1200" dirty="0" err="1" smtClean="0">
                <a:solidFill>
                  <a:schemeClr val="bg1"/>
                </a:solidFill>
                <a:latin typeface="Consolas" pitchFamily="49" charset="0"/>
                <a:cs typeface="Consolas" pitchFamily="49" charset="0"/>
              </a:rPr>
              <a:t>dy</a:t>
            </a:r>
            <a:r>
              <a:rPr lang="en-US" sz="1200" dirty="0" smtClean="0">
                <a:solidFill>
                  <a:schemeClr val="bg1"/>
                </a:solidFill>
                <a:latin typeface="Consolas" pitchFamily="49" charset="0"/>
                <a:cs typeface="Consolas" pitchFamily="49" charset="0"/>
              </a:rPr>
              <a:t>));  </a:t>
            </a:r>
            <a:r>
              <a:rPr lang="en-US" sz="1200" dirty="0" smtClean="0">
                <a:solidFill>
                  <a:srgbClr val="00B050"/>
                </a:solidFill>
                <a:latin typeface="Consolas" pitchFamily="49" charset="0"/>
                <a:cs typeface="Consolas" pitchFamily="49" charset="0"/>
              </a:rPr>
              <a:t>// magnitude</a:t>
            </a:r>
            <a:r>
              <a:rPr lang="en-US" sz="1200" dirty="0">
                <a:solidFill>
                  <a:schemeClr val="bg1"/>
                </a:solidFill>
                <a:latin typeface="Consolas" pitchFamily="49" charset="0"/>
                <a:cs typeface="Consolas" pitchFamily="49" charset="0"/>
              </a:rPr>
              <a:t>	</a:t>
            </a:r>
            <a:r>
              <a:rPr lang="en-US" sz="1200" dirty="0" smtClean="0">
                <a:solidFill>
                  <a:schemeClr val="bg1"/>
                </a:solidFill>
                <a:latin typeface="Consolas" pitchFamily="49" charset="0"/>
                <a:cs typeface="Consolas" pitchFamily="49" charset="0"/>
              </a:rPr>
              <a:t/>
            </a:r>
            <a:br>
              <a:rPr lang="en-US" sz="1200" dirty="0" smtClean="0">
                <a:solidFill>
                  <a:schemeClr val="bg1"/>
                </a:solidFill>
                <a:latin typeface="Consolas" pitchFamily="49" charset="0"/>
                <a:cs typeface="Consolas" pitchFamily="49" charset="0"/>
              </a:rPr>
            </a:br>
            <a:r>
              <a:rPr lang="en-US" sz="1200" dirty="0" smtClean="0">
                <a:solidFill>
                  <a:schemeClr val="bg1"/>
                </a:solidFill>
                <a:latin typeface="Consolas" pitchFamily="49" charset="0"/>
                <a:cs typeface="Consolas" pitchFamily="49" charset="0"/>
              </a:rPr>
              <a:t>}</a:t>
            </a:r>
          </a:p>
          <a:p>
            <a:endParaRPr lang="en-US" sz="1200" dirty="0">
              <a:solidFill>
                <a:schemeClr val="bg1"/>
              </a:solidFill>
              <a:latin typeface="Consolas" pitchFamily="49" charset="0"/>
              <a:cs typeface="Consolas" pitchFamily="49" charset="0"/>
            </a:endParaRPr>
          </a:p>
          <a:p>
            <a:r>
              <a:rPr lang="en-US" sz="1200" dirty="0" err="1" smtClean="0">
                <a:solidFill>
                  <a:schemeClr val="accent1"/>
                </a:solidFill>
                <a:latin typeface="Consolas" pitchFamily="49" charset="0"/>
                <a:cs typeface="Consolas" pitchFamily="49" charset="0"/>
              </a:rPr>
              <a:t>const</a:t>
            </a:r>
            <a:r>
              <a:rPr lang="en-US" sz="1200" dirty="0" smtClean="0">
                <a:solidFill>
                  <a:schemeClr val="accent1"/>
                </a:solidFill>
                <a:latin typeface="Consolas" pitchFamily="49" charset="0"/>
                <a:cs typeface="Consolas" pitchFamily="49" charset="0"/>
              </a:rPr>
              <a:t> </a:t>
            </a:r>
            <a:r>
              <a:rPr lang="en-US" sz="1200" dirty="0" err="1" smtClean="0">
                <a:solidFill>
                  <a:schemeClr val="accent1"/>
                </a:solidFill>
                <a:latin typeface="Consolas" pitchFamily="49" charset="0"/>
                <a:cs typeface="Consolas" pitchFamily="49" charset="0"/>
              </a:rPr>
              <a:t>int</a:t>
            </a:r>
            <a:r>
              <a:rPr lang="en-US" sz="1200" dirty="0" smtClean="0">
                <a:solidFill>
                  <a:schemeClr val="accent1"/>
                </a:solidFill>
                <a:latin typeface="Consolas" pitchFamily="49" charset="0"/>
                <a:cs typeface="Consolas" pitchFamily="49" charset="0"/>
              </a:rPr>
              <a:t> </a:t>
            </a:r>
            <a:r>
              <a:rPr lang="en-US" sz="1200" dirty="0" smtClean="0">
                <a:solidFill>
                  <a:schemeClr val="bg1"/>
                </a:solidFill>
                <a:latin typeface="Consolas" pitchFamily="49" charset="0"/>
                <a:cs typeface="Consolas" pitchFamily="49" charset="0"/>
              </a:rPr>
              <a:t>width = 1920; </a:t>
            </a:r>
            <a:r>
              <a:rPr lang="en-US" sz="1200" dirty="0" err="1" smtClean="0">
                <a:solidFill>
                  <a:schemeClr val="accent1"/>
                </a:solidFill>
                <a:latin typeface="Consolas" pitchFamily="49" charset="0"/>
                <a:cs typeface="Consolas" pitchFamily="49" charset="0"/>
              </a:rPr>
              <a:t>const</a:t>
            </a:r>
            <a:r>
              <a:rPr lang="en-US" sz="1200" dirty="0" smtClean="0">
                <a:solidFill>
                  <a:schemeClr val="accent1"/>
                </a:solidFill>
                <a:latin typeface="Consolas" pitchFamily="49" charset="0"/>
                <a:cs typeface="Consolas" pitchFamily="49" charset="0"/>
              </a:rPr>
              <a:t> </a:t>
            </a:r>
            <a:r>
              <a:rPr lang="en-US" sz="1200" dirty="0" err="1" smtClean="0">
                <a:solidFill>
                  <a:schemeClr val="accent1"/>
                </a:solidFill>
                <a:latin typeface="Consolas" pitchFamily="49" charset="0"/>
                <a:cs typeface="Consolas" pitchFamily="49" charset="0"/>
              </a:rPr>
              <a:t>int</a:t>
            </a:r>
            <a:r>
              <a:rPr lang="en-US" sz="1200" dirty="0" smtClean="0">
                <a:solidFill>
                  <a:schemeClr val="accent1"/>
                </a:solidFill>
                <a:latin typeface="Consolas" pitchFamily="49" charset="0"/>
                <a:cs typeface="Consolas" pitchFamily="49" charset="0"/>
              </a:rPr>
              <a:t> </a:t>
            </a:r>
            <a:r>
              <a:rPr lang="en-US" sz="1200" dirty="0" smtClean="0">
                <a:solidFill>
                  <a:schemeClr val="bg1"/>
                </a:solidFill>
                <a:latin typeface="Consolas" pitchFamily="49" charset="0"/>
                <a:cs typeface="Consolas" pitchFamily="49" charset="0"/>
              </a:rPr>
              <a:t>height = 1080;</a:t>
            </a:r>
            <a:br>
              <a:rPr lang="en-US" sz="1200" dirty="0" smtClean="0">
                <a:solidFill>
                  <a:schemeClr val="bg1"/>
                </a:solidFill>
                <a:latin typeface="Consolas" pitchFamily="49" charset="0"/>
                <a:cs typeface="Consolas" pitchFamily="49" charset="0"/>
              </a:rPr>
            </a:br>
            <a:endParaRPr lang="en-US" sz="1200" dirty="0">
              <a:solidFill>
                <a:schemeClr val="bg1"/>
              </a:solidFill>
              <a:latin typeface="Consolas" pitchFamily="49" charset="0"/>
              <a:cs typeface="Consolas" pitchFamily="49" charset="0"/>
            </a:endParaRPr>
          </a:p>
          <a:p>
            <a:r>
              <a:rPr lang="en-US" sz="1200" dirty="0" err="1">
                <a:solidFill>
                  <a:schemeClr val="accent1"/>
                </a:solidFill>
                <a:latin typeface="Consolas" pitchFamily="49" charset="0"/>
                <a:cs typeface="Consolas" pitchFamily="49" charset="0"/>
              </a:rPr>
              <a:t>const</a:t>
            </a:r>
            <a:r>
              <a:rPr lang="en-US" sz="1200" dirty="0">
                <a:solidFill>
                  <a:schemeClr val="accent1"/>
                </a:solidFill>
                <a:latin typeface="Consolas" pitchFamily="49" charset="0"/>
                <a:cs typeface="Consolas" pitchFamily="49" charset="0"/>
              </a:rPr>
              <a:t> dim3 </a:t>
            </a:r>
            <a:r>
              <a:rPr lang="en-US" sz="1200" dirty="0" err="1" smtClean="0">
                <a:solidFill>
                  <a:schemeClr val="bg1"/>
                </a:solidFill>
                <a:latin typeface="Consolas" pitchFamily="49" charset="0"/>
                <a:cs typeface="Consolas" pitchFamily="49" charset="0"/>
              </a:rPr>
              <a:t>blockDim</a:t>
            </a:r>
            <a:r>
              <a:rPr lang="en-US" sz="1200" dirty="0" smtClean="0">
                <a:solidFill>
                  <a:schemeClr val="bg1"/>
                </a:solidFill>
                <a:latin typeface="Consolas" pitchFamily="49" charset="0"/>
                <a:cs typeface="Consolas" pitchFamily="49" charset="0"/>
              </a:rPr>
              <a:t>(16,16);  </a:t>
            </a:r>
            <a:r>
              <a:rPr lang="en-US" sz="1200" dirty="0" smtClean="0">
                <a:solidFill>
                  <a:srgbClr val="00B050"/>
                </a:solidFill>
                <a:latin typeface="Consolas" pitchFamily="49" charset="0"/>
                <a:cs typeface="Consolas" pitchFamily="49" charset="0"/>
              </a:rPr>
              <a:t>// # of threads per block </a:t>
            </a:r>
            <a:endParaRPr lang="en-US" sz="1200" dirty="0">
              <a:solidFill>
                <a:srgbClr val="00B050"/>
              </a:solidFill>
              <a:latin typeface="Consolas" pitchFamily="49" charset="0"/>
              <a:cs typeface="Consolas" pitchFamily="49" charset="0"/>
            </a:endParaRPr>
          </a:p>
          <a:p>
            <a:r>
              <a:rPr lang="en-US" sz="1200" dirty="0" err="1" smtClean="0">
                <a:solidFill>
                  <a:schemeClr val="accent1"/>
                </a:solidFill>
                <a:latin typeface="Consolas" pitchFamily="49" charset="0"/>
                <a:cs typeface="Consolas" pitchFamily="49" charset="0"/>
              </a:rPr>
              <a:t>const</a:t>
            </a:r>
            <a:r>
              <a:rPr lang="en-US" sz="1200" dirty="0" smtClean="0">
                <a:solidFill>
                  <a:schemeClr val="accent1"/>
                </a:solidFill>
                <a:latin typeface="Consolas" pitchFamily="49" charset="0"/>
                <a:cs typeface="Consolas" pitchFamily="49" charset="0"/>
              </a:rPr>
              <a:t> </a:t>
            </a:r>
            <a:r>
              <a:rPr lang="en-US" sz="1200" dirty="0">
                <a:solidFill>
                  <a:schemeClr val="accent1"/>
                </a:solidFill>
                <a:latin typeface="Consolas" pitchFamily="49" charset="0"/>
                <a:cs typeface="Consolas" pitchFamily="49" charset="0"/>
              </a:rPr>
              <a:t>dim3 </a:t>
            </a:r>
            <a:r>
              <a:rPr lang="en-US" sz="1200" dirty="0" err="1" smtClean="0">
                <a:solidFill>
                  <a:schemeClr val="bg1"/>
                </a:solidFill>
                <a:latin typeface="Consolas" pitchFamily="49" charset="0"/>
                <a:cs typeface="Consolas" pitchFamily="49" charset="0"/>
              </a:rPr>
              <a:t>gridDim</a:t>
            </a:r>
            <a:r>
              <a:rPr lang="en-US" sz="1200" dirty="0" smtClean="0">
                <a:solidFill>
                  <a:schemeClr val="bg1"/>
                </a:solidFill>
                <a:latin typeface="Consolas" pitchFamily="49" charset="0"/>
                <a:cs typeface="Consolas" pitchFamily="49" charset="0"/>
              </a:rPr>
              <a:t>(</a:t>
            </a:r>
            <a:r>
              <a:rPr lang="en-US" sz="1200" dirty="0" err="1" smtClean="0">
                <a:solidFill>
                  <a:schemeClr val="bg1"/>
                </a:solidFill>
                <a:latin typeface="Consolas" pitchFamily="49" charset="0"/>
                <a:cs typeface="Consolas" pitchFamily="49" charset="0"/>
              </a:rPr>
              <a:t>imageSize.x</a:t>
            </a:r>
            <a:r>
              <a:rPr lang="en-US" sz="1200" dirty="0" smtClean="0">
                <a:solidFill>
                  <a:schemeClr val="bg1"/>
                </a:solidFill>
                <a:latin typeface="Consolas" pitchFamily="49" charset="0"/>
                <a:cs typeface="Consolas" pitchFamily="49" charset="0"/>
              </a:rPr>
              <a:t> / </a:t>
            </a:r>
            <a:r>
              <a:rPr lang="en-US" sz="1200" dirty="0" err="1" smtClean="0">
                <a:solidFill>
                  <a:schemeClr val="bg1"/>
                </a:solidFill>
                <a:latin typeface="Consolas" pitchFamily="49" charset="0"/>
                <a:cs typeface="Consolas" pitchFamily="49" charset="0"/>
              </a:rPr>
              <a:t>blockDim.x</a:t>
            </a:r>
            <a:r>
              <a:rPr lang="en-US" sz="1200" dirty="0" smtClean="0">
                <a:solidFill>
                  <a:schemeClr val="bg1"/>
                </a:solidFill>
                <a:latin typeface="Consolas" pitchFamily="49" charset="0"/>
                <a:cs typeface="Consolas" pitchFamily="49" charset="0"/>
              </a:rPr>
              <a:t>, </a:t>
            </a:r>
            <a:r>
              <a:rPr lang="en-US" sz="1200" dirty="0" err="1" smtClean="0">
                <a:solidFill>
                  <a:schemeClr val="bg1"/>
                </a:solidFill>
                <a:latin typeface="Consolas" pitchFamily="49" charset="0"/>
                <a:cs typeface="Consolas" pitchFamily="49" charset="0"/>
              </a:rPr>
              <a:t>imageSize.y</a:t>
            </a:r>
            <a:r>
              <a:rPr lang="en-US" sz="1200" dirty="0" smtClean="0">
                <a:solidFill>
                  <a:schemeClr val="bg1"/>
                </a:solidFill>
                <a:latin typeface="Consolas" pitchFamily="49" charset="0"/>
                <a:cs typeface="Consolas" pitchFamily="49" charset="0"/>
              </a:rPr>
              <a:t> / </a:t>
            </a:r>
            <a:r>
              <a:rPr lang="en-US" sz="1200" dirty="0" err="1" smtClean="0">
                <a:solidFill>
                  <a:schemeClr val="bg1"/>
                </a:solidFill>
                <a:latin typeface="Consolas" pitchFamily="49" charset="0"/>
                <a:cs typeface="Consolas" pitchFamily="49" charset="0"/>
              </a:rPr>
              <a:t>blockDim.y</a:t>
            </a:r>
            <a:r>
              <a:rPr lang="en-US" sz="1200" dirty="0" smtClean="0">
                <a:solidFill>
                  <a:schemeClr val="bg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
            </a:r>
            <a:br>
              <a:rPr lang="en-US" sz="1200" dirty="0">
                <a:solidFill>
                  <a:schemeClr val="bg1"/>
                </a:solidFill>
                <a:latin typeface="Consolas" pitchFamily="49" charset="0"/>
                <a:cs typeface="Consolas" pitchFamily="49" charset="0"/>
              </a:rPr>
            </a:br>
            <a:endParaRPr lang="en-US" sz="1200" dirty="0">
              <a:solidFill>
                <a:schemeClr val="bg1"/>
              </a:solidFill>
              <a:latin typeface="Consolas" pitchFamily="49" charset="0"/>
              <a:cs typeface="Consolas" pitchFamily="49" charset="0"/>
            </a:endParaRPr>
          </a:p>
          <a:p>
            <a:r>
              <a:rPr lang="en-US" sz="1200" b="1" dirty="0" err="1" smtClean="0">
                <a:solidFill>
                  <a:schemeClr val="bg1"/>
                </a:solidFill>
                <a:latin typeface="Consolas" pitchFamily="49" charset="0"/>
                <a:cs typeface="Consolas" pitchFamily="49" charset="0"/>
              </a:rPr>
              <a:t>gradient_kernel</a:t>
            </a:r>
            <a:r>
              <a:rPr lang="en-US" sz="1200" dirty="0" smtClean="0">
                <a:solidFill>
                  <a:schemeClr val="bg1"/>
                </a:solidFill>
                <a:latin typeface="Consolas" pitchFamily="49" charset="0"/>
                <a:cs typeface="Consolas" pitchFamily="49" charset="0"/>
              </a:rPr>
              <a:t>&lt;&lt;&lt;</a:t>
            </a:r>
            <a:r>
              <a:rPr lang="en-US" sz="1200" dirty="0" err="1" smtClean="0">
                <a:solidFill>
                  <a:schemeClr val="bg1"/>
                </a:solidFill>
                <a:latin typeface="Consolas" pitchFamily="49" charset="0"/>
                <a:cs typeface="Consolas" pitchFamily="49" charset="0"/>
              </a:rPr>
              <a:t>blockDim</a:t>
            </a:r>
            <a:r>
              <a:rPr lang="en-US" sz="1200" dirty="0" smtClean="0">
                <a:solidFill>
                  <a:schemeClr val="bg1"/>
                </a:solidFill>
                <a:latin typeface="Consolas" pitchFamily="49" charset="0"/>
                <a:cs typeface="Consolas" pitchFamily="49" charset="0"/>
              </a:rPr>
              <a:t>, </a:t>
            </a:r>
            <a:r>
              <a:rPr lang="en-US" sz="1200" dirty="0" err="1" smtClean="0">
                <a:solidFill>
                  <a:schemeClr val="bg1"/>
                </a:solidFill>
                <a:latin typeface="Consolas" pitchFamily="49" charset="0"/>
                <a:cs typeface="Consolas" pitchFamily="49" charset="0"/>
              </a:rPr>
              <a:t>gridDim</a:t>
            </a:r>
            <a:r>
              <a:rPr lang="en-US" sz="1200" dirty="0" smtClean="0">
                <a:solidFill>
                  <a:schemeClr val="bg1"/>
                </a:solidFill>
                <a:latin typeface="Consolas" pitchFamily="49" charset="0"/>
                <a:cs typeface="Consolas" pitchFamily="49" charset="0"/>
              </a:rPr>
              <a:t>&gt;&gt;&gt;( input, output, width, height );</a:t>
            </a:r>
            <a:endParaRPr lang="en-US" sz="12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6347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8229600" cy="5783943"/>
          </a:xfrm>
          <a:prstGeom prst="rect">
            <a:avLst/>
          </a:prstGeom>
          <a:solidFill>
            <a:srgbClr val="EAFFE1"/>
          </a:solidFill>
        </p:spPr>
        <p:txBody>
          <a:bodyPr wrap="none" lIns="164592" tIns="246888" rIns="82296" bIns="41148">
            <a:noAutofit/>
          </a:bodyPr>
          <a:lstStyle/>
          <a:p>
            <a:endParaRPr lang="en-US" sz="1200" dirty="0" smtClean="0">
              <a:solidFill>
                <a:schemeClr val="accent1"/>
              </a:solidFill>
              <a:latin typeface="Consolas" pitchFamily="49" charset="0"/>
              <a:cs typeface="Consolas" pitchFamily="49" charset="0"/>
            </a:endParaRPr>
          </a:p>
          <a:p>
            <a:endParaRPr lang="en-US" sz="1200" dirty="0">
              <a:solidFill>
                <a:schemeClr val="accent1"/>
              </a:solidFill>
              <a:latin typeface="Consolas" pitchFamily="49" charset="0"/>
              <a:cs typeface="Consolas" pitchFamily="49" charset="0"/>
            </a:endParaRPr>
          </a:p>
          <a:p>
            <a:endParaRPr lang="en-US" sz="1200" dirty="0" smtClean="0">
              <a:solidFill>
                <a:schemeClr val="accent1"/>
              </a:solidFill>
              <a:latin typeface="Consolas" pitchFamily="49" charset="0"/>
              <a:cs typeface="Consolas" pitchFamily="49" charset="0"/>
            </a:endParaRPr>
          </a:p>
          <a:p>
            <a:r>
              <a:rPr lang="en-US" sz="1200" dirty="0" smtClean="0">
                <a:solidFill>
                  <a:schemeClr val="accent1"/>
                </a:solidFill>
                <a:latin typeface="Consolas" pitchFamily="49" charset="0"/>
                <a:cs typeface="Consolas" pitchFamily="49" charset="0"/>
              </a:rPr>
              <a:t>texture</a:t>
            </a:r>
            <a:r>
              <a:rPr lang="en-US" sz="1200" dirty="0" smtClean="0">
                <a:solidFill>
                  <a:schemeClr val="bg1"/>
                </a:solidFill>
                <a:latin typeface="Consolas" pitchFamily="49" charset="0"/>
                <a:cs typeface="Consolas" pitchFamily="49" charset="0"/>
              </a:rPr>
              <a:t>&lt;</a:t>
            </a:r>
            <a:r>
              <a:rPr lang="en-US" sz="1200" dirty="0" smtClean="0">
                <a:solidFill>
                  <a:schemeClr val="accent1"/>
                </a:solidFill>
                <a:latin typeface="Consolas" pitchFamily="49" charset="0"/>
                <a:cs typeface="Consolas" pitchFamily="49" charset="0"/>
              </a:rPr>
              <a:t>float</a:t>
            </a:r>
            <a:r>
              <a:rPr lang="en-US" sz="1200" dirty="0">
                <a:solidFill>
                  <a:schemeClr val="bg1"/>
                </a:solidFill>
                <a:latin typeface="Consolas" pitchFamily="49" charset="0"/>
                <a:cs typeface="Consolas" pitchFamily="49" charset="0"/>
              </a:rPr>
              <a:t>, 2, </a:t>
            </a:r>
            <a:r>
              <a:rPr lang="en-US" sz="1200" dirty="0" err="1">
                <a:solidFill>
                  <a:schemeClr val="bg1"/>
                </a:solidFill>
                <a:latin typeface="Consolas" pitchFamily="49" charset="0"/>
                <a:cs typeface="Consolas" pitchFamily="49" charset="0"/>
              </a:rPr>
              <a:t>cudaReadModeElementType</a:t>
            </a:r>
            <a:r>
              <a:rPr lang="en-US" sz="1200" dirty="0">
                <a:solidFill>
                  <a:schemeClr val="bg1"/>
                </a:solidFill>
                <a:latin typeface="Consolas" pitchFamily="49" charset="0"/>
                <a:cs typeface="Consolas" pitchFamily="49" charset="0"/>
              </a:rPr>
              <a:t>&gt; </a:t>
            </a:r>
            <a:r>
              <a:rPr lang="en-US" sz="1200" dirty="0" err="1">
                <a:solidFill>
                  <a:schemeClr val="bg1"/>
                </a:solidFill>
                <a:latin typeface="Consolas" pitchFamily="49" charset="0"/>
                <a:cs typeface="Consolas" pitchFamily="49" charset="0"/>
              </a:rPr>
              <a:t>gradientTex</a:t>
            </a:r>
            <a:r>
              <a:rPr lang="en-US" sz="1200" dirty="0">
                <a:solidFill>
                  <a:schemeClr val="bg1"/>
                </a:solidFill>
                <a:latin typeface="Consolas" pitchFamily="49" charset="0"/>
                <a:cs typeface="Consolas" pitchFamily="49" charset="0"/>
              </a:rPr>
              <a:t>;	</a:t>
            </a:r>
            <a:r>
              <a:rPr lang="en-US" sz="1200" dirty="0">
                <a:solidFill>
                  <a:srgbClr val="00B050"/>
                </a:solidFill>
                <a:latin typeface="Consolas" pitchFamily="49" charset="0"/>
                <a:cs typeface="Consolas" pitchFamily="49" charset="0"/>
              </a:rPr>
              <a:t>// input grayscale texture</a:t>
            </a:r>
            <a:r>
              <a:rPr lang="en-US" sz="1200" dirty="0">
                <a:solidFill>
                  <a:schemeClr val="bg1"/>
                </a:solidFill>
                <a:latin typeface="Consolas" pitchFamily="49" charset="0"/>
                <a:cs typeface="Consolas" pitchFamily="49" charset="0"/>
              </a:rPr>
              <a:t/>
            </a: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
            </a:r>
            <a:br>
              <a:rPr lang="en-US" sz="1200" dirty="0">
                <a:solidFill>
                  <a:schemeClr val="bg1"/>
                </a:solidFill>
                <a:latin typeface="Consolas" pitchFamily="49" charset="0"/>
                <a:cs typeface="Consolas" pitchFamily="49" charset="0"/>
              </a:rPr>
            </a:br>
            <a:r>
              <a:rPr lang="en-US" sz="1200" dirty="0">
                <a:solidFill>
                  <a:schemeClr val="accent1"/>
                </a:solidFill>
                <a:latin typeface="Consolas" pitchFamily="49" charset="0"/>
                <a:cs typeface="Consolas" pitchFamily="49" charset="0"/>
              </a:rPr>
              <a:t>__global__ void </a:t>
            </a:r>
            <a:r>
              <a:rPr lang="en-US" sz="1200" dirty="0" err="1">
                <a:solidFill>
                  <a:schemeClr val="bg1"/>
                </a:solidFill>
                <a:latin typeface="Consolas" pitchFamily="49" charset="0"/>
                <a:cs typeface="Consolas" pitchFamily="49" charset="0"/>
              </a:rPr>
              <a:t>gradient_kernel_tex</a:t>
            </a:r>
            <a:r>
              <a:rPr lang="en-US" sz="1200" dirty="0">
                <a:solidFill>
                  <a:schemeClr val="bg1"/>
                </a:solidFill>
                <a:latin typeface="Consolas" pitchFamily="49" charset="0"/>
                <a:cs typeface="Consolas" pitchFamily="49" charset="0"/>
              </a:rPr>
              <a:t>( </a:t>
            </a:r>
            <a:r>
              <a:rPr lang="en-US" sz="1200" dirty="0">
                <a:solidFill>
                  <a:schemeClr val="accent1"/>
                </a:solidFill>
                <a:latin typeface="Consolas" pitchFamily="49" charset="0"/>
                <a:cs typeface="Consolas" pitchFamily="49" charset="0"/>
              </a:rPr>
              <a:t>float2</a:t>
            </a:r>
            <a:r>
              <a:rPr lang="en-US" sz="1200" dirty="0">
                <a:solidFill>
                  <a:schemeClr val="bg1"/>
                </a:solidFill>
                <a:latin typeface="Consolas" pitchFamily="49" charset="0"/>
                <a:cs typeface="Consolas" pitchFamily="49" charset="0"/>
              </a:rPr>
              <a:t>* output, </a:t>
            </a:r>
            <a:r>
              <a:rPr lang="en-US" sz="1200" dirty="0" err="1">
                <a:solidFill>
                  <a:schemeClr val="accent1"/>
                </a:solidFill>
                <a:latin typeface="Consolas" pitchFamily="49" charset="0"/>
                <a:cs typeface="Consolas" pitchFamily="49" charset="0"/>
              </a:rPr>
              <a:t>int</a:t>
            </a:r>
            <a:r>
              <a:rPr lang="en-US" sz="1200" dirty="0">
                <a:solidFill>
                  <a:schemeClr val="accent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width, </a:t>
            </a:r>
            <a:r>
              <a:rPr lang="en-US" sz="1200" dirty="0" err="1">
                <a:solidFill>
                  <a:schemeClr val="accent1"/>
                </a:solidFill>
                <a:latin typeface="Consolas" pitchFamily="49" charset="0"/>
                <a:cs typeface="Consolas" pitchFamily="49" charset="0"/>
              </a:rPr>
              <a:t>int</a:t>
            </a:r>
            <a:r>
              <a:rPr lang="en-US" sz="1200" dirty="0">
                <a:solidFill>
                  <a:schemeClr val="accent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height )</a:t>
            </a:r>
          </a:p>
          <a:p>
            <a:r>
              <a:rPr lang="en-US" sz="1200" dirty="0">
                <a:solidFill>
                  <a:schemeClr val="bg1"/>
                </a:solidFill>
                <a:latin typeface="Consolas" pitchFamily="49" charset="0"/>
                <a:cs typeface="Consolas" pitchFamily="49" charset="0"/>
              </a:rPr>
              <a:t>{</a:t>
            </a:r>
          </a:p>
          <a:p>
            <a:pPr lvl="1"/>
            <a:r>
              <a:rPr lang="en-US" sz="1200" dirty="0" err="1">
                <a:solidFill>
                  <a:schemeClr val="accent1"/>
                </a:solidFill>
                <a:latin typeface="Consolas" pitchFamily="49" charset="0"/>
                <a:cs typeface="Consolas" pitchFamily="49" charset="0"/>
              </a:rPr>
              <a:t>const</a:t>
            </a:r>
            <a:r>
              <a:rPr lang="en-US" sz="1200" dirty="0">
                <a:solidFill>
                  <a:schemeClr val="accent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int</a:t>
            </a:r>
            <a:r>
              <a:rPr lang="en-US" sz="1200" dirty="0">
                <a:solidFill>
                  <a:schemeClr val="accent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x = </a:t>
            </a:r>
            <a:r>
              <a:rPr lang="en-US" sz="1200" dirty="0" err="1">
                <a:solidFill>
                  <a:schemeClr val="bg1"/>
                </a:solidFill>
                <a:latin typeface="Consolas" pitchFamily="49" charset="0"/>
                <a:cs typeface="Consolas" pitchFamily="49" charset="0"/>
              </a:rPr>
              <a:t>blockDim.x</a:t>
            </a:r>
            <a:r>
              <a:rPr lang="en-US" sz="1200" dirty="0">
                <a:solidFill>
                  <a:schemeClr val="bg1"/>
                </a:solidFill>
                <a:latin typeface="Consolas" pitchFamily="49" charset="0"/>
                <a:cs typeface="Consolas" pitchFamily="49" charset="0"/>
              </a:rPr>
              <a:t> * </a:t>
            </a:r>
            <a:r>
              <a:rPr lang="en-US" sz="1200" dirty="0" err="1">
                <a:solidFill>
                  <a:schemeClr val="bg1"/>
                </a:solidFill>
                <a:latin typeface="Consolas" pitchFamily="49" charset="0"/>
                <a:cs typeface="Consolas" pitchFamily="49" charset="0"/>
              </a:rPr>
              <a:t>blockIdx.x</a:t>
            </a:r>
            <a:r>
              <a:rPr lang="en-US" sz="1200" dirty="0">
                <a:solidFill>
                  <a:schemeClr val="bg1"/>
                </a:solidFill>
                <a:latin typeface="Consolas" pitchFamily="49" charset="0"/>
                <a:cs typeface="Consolas" pitchFamily="49" charset="0"/>
              </a:rPr>
              <a:t> + </a:t>
            </a:r>
            <a:r>
              <a:rPr lang="en-US" sz="1200" dirty="0" err="1">
                <a:solidFill>
                  <a:schemeClr val="bg1"/>
                </a:solidFill>
                <a:latin typeface="Consolas" pitchFamily="49" charset="0"/>
                <a:cs typeface="Consolas" pitchFamily="49" charset="0"/>
              </a:rPr>
              <a:t>threadIdx.x</a:t>
            </a:r>
            <a:r>
              <a:rPr lang="en-US" sz="1200" dirty="0">
                <a:solidFill>
                  <a:schemeClr val="bg1"/>
                </a:solidFill>
                <a:latin typeface="Consolas" pitchFamily="49" charset="0"/>
                <a:cs typeface="Consolas" pitchFamily="49" charset="0"/>
              </a:rPr>
              <a:t>;</a:t>
            </a:r>
          </a:p>
          <a:p>
            <a:r>
              <a:rPr lang="en-US" sz="1200" dirty="0">
                <a:solidFill>
                  <a:schemeClr val="bg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const</a:t>
            </a:r>
            <a:r>
              <a:rPr lang="en-US" sz="1200" dirty="0">
                <a:solidFill>
                  <a:schemeClr val="accent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int</a:t>
            </a:r>
            <a:r>
              <a:rPr lang="en-US" sz="1200" dirty="0">
                <a:solidFill>
                  <a:schemeClr val="accent1"/>
                </a:solidFill>
                <a:latin typeface="Consolas" pitchFamily="49" charset="0"/>
                <a:cs typeface="Consolas" pitchFamily="49" charset="0"/>
              </a:rPr>
              <a:t> </a:t>
            </a:r>
            <a:r>
              <a:rPr lang="en-US" sz="1200" dirty="0">
                <a:solidFill>
                  <a:schemeClr val="bg1"/>
                </a:solidFill>
                <a:latin typeface="Consolas" pitchFamily="49" charset="0"/>
                <a:cs typeface="Consolas" pitchFamily="49" charset="0"/>
              </a:rPr>
              <a:t>y = </a:t>
            </a:r>
            <a:r>
              <a:rPr lang="en-US" sz="1200" dirty="0" err="1">
                <a:solidFill>
                  <a:schemeClr val="bg1"/>
                </a:solidFill>
                <a:latin typeface="Consolas" pitchFamily="49" charset="0"/>
                <a:cs typeface="Consolas" pitchFamily="49" charset="0"/>
              </a:rPr>
              <a:t>blockDim.y</a:t>
            </a:r>
            <a:r>
              <a:rPr lang="en-US" sz="1200" dirty="0">
                <a:solidFill>
                  <a:schemeClr val="bg1"/>
                </a:solidFill>
                <a:latin typeface="Consolas" pitchFamily="49" charset="0"/>
                <a:cs typeface="Consolas" pitchFamily="49" charset="0"/>
              </a:rPr>
              <a:t> * </a:t>
            </a:r>
            <a:r>
              <a:rPr lang="en-US" sz="1200" dirty="0" err="1">
                <a:solidFill>
                  <a:schemeClr val="bg1"/>
                </a:solidFill>
                <a:latin typeface="Consolas" pitchFamily="49" charset="0"/>
                <a:cs typeface="Consolas" pitchFamily="49" charset="0"/>
              </a:rPr>
              <a:t>blockIdx.y</a:t>
            </a:r>
            <a:r>
              <a:rPr lang="en-US" sz="1200" dirty="0">
                <a:solidFill>
                  <a:schemeClr val="bg1"/>
                </a:solidFill>
                <a:latin typeface="Consolas" pitchFamily="49" charset="0"/>
                <a:cs typeface="Consolas" pitchFamily="49" charset="0"/>
              </a:rPr>
              <a:t> + </a:t>
            </a:r>
            <a:r>
              <a:rPr lang="en-US" sz="1200" dirty="0" err="1">
                <a:solidFill>
                  <a:schemeClr val="bg1"/>
                </a:solidFill>
                <a:latin typeface="Consolas" pitchFamily="49" charset="0"/>
                <a:cs typeface="Consolas" pitchFamily="49" charset="0"/>
              </a:rPr>
              <a:t>threadIdx.y</a:t>
            </a:r>
            <a:r>
              <a:rPr lang="en-US" sz="1200" dirty="0">
                <a:solidFill>
                  <a:schemeClr val="bg1"/>
                </a:solidFill>
                <a:latin typeface="Consolas" pitchFamily="49" charset="0"/>
                <a:cs typeface="Consolas" pitchFamily="49" charset="0"/>
              </a:rPr>
              <a:t>;</a:t>
            </a:r>
          </a:p>
          <a:p>
            <a:endParaRPr lang="en-US" sz="1200" dirty="0">
              <a:solidFill>
                <a:schemeClr val="bg1"/>
              </a:solidFill>
              <a:latin typeface="Consolas" pitchFamily="49" charset="0"/>
              <a:cs typeface="Consolas" pitchFamily="49" charset="0"/>
            </a:endParaRPr>
          </a:p>
          <a:p>
            <a:r>
              <a:rPr lang="en-US" sz="1200" dirty="0">
                <a:solidFill>
                  <a:schemeClr val="bg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const</a:t>
            </a:r>
            <a:r>
              <a:rPr lang="en-US" sz="1200" dirty="0">
                <a:solidFill>
                  <a:schemeClr val="accent1"/>
                </a:solidFill>
                <a:latin typeface="Consolas" pitchFamily="49" charset="0"/>
                <a:cs typeface="Consolas" pitchFamily="49" charset="0"/>
              </a:rPr>
              <a:t> float </a:t>
            </a:r>
            <a:r>
              <a:rPr lang="en-US" sz="1200" dirty="0">
                <a:solidFill>
                  <a:schemeClr val="bg1"/>
                </a:solidFill>
                <a:latin typeface="Consolas" pitchFamily="49" charset="0"/>
                <a:cs typeface="Consolas" pitchFamily="49" charset="0"/>
              </a:rPr>
              <a:t>dx = 0.5f * tex2D(gradientTex,x+1,y) - 0.5f * tex2D(gradientTex,x-1,y);</a:t>
            </a:r>
          </a:p>
          <a:p>
            <a:r>
              <a:rPr lang="en-US" sz="1200" dirty="0">
                <a:solidFill>
                  <a:schemeClr val="bg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const</a:t>
            </a:r>
            <a:r>
              <a:rPr lang="en-US" sz="1200" dirty="0">
                <a:solidFill>
                  <a:schemeClr val="accent1"/>
                </a:solidFill>
                <a:latin typeface="Consolas" pitchFamily="49" charset="0"/>
                <a:cs typeface="Consolas" pitchFamily="49" charset="0"/>
              </a:rPr>
              <a:t> float </a:t>
            </a:r>
            <a:r>
              <a:rPr lang="en-US" sz="1200" dirty="0" err="1">
                <a:solidFill>
                  <a:schemeClr val="bg1"/>
                </a:solidFill>
                <a:latin typeface="Consolas" pitchFamily="49" charset="0"/>
                <a:cs typeface="Consolas" pitchFamily="49" charset="0"/>
              </a:rPr>
              <a:t>dy</a:t>
            </a:r>
            <a:r>
              <a:rPr lang="en-US" sz="1200" dirty="0">
                <a:solidFill>
                  <a:schemeClr val="bg1"/>
                </a:solidFill>
                <a:latin typeface="Consolas" pitchFamily="49" charset="0"/>
                <a:cs typeface="Consolas" pitchFamily="49" charset="0"/>
              </a:rPr>
              <a:t> = 0.5f * tex2D(gradientTex,x,y+1) - 0.5f * tex2D(gradientTex,x,y-1);</a:t>
            </a:r>
          </a:p>
          <a:p>
            <a:endParaRPr lang="en-US" sz="1200" dirty="0">
              <a:solidFill>
                <a:schemeClr val="bg1"/>
              </a:solidFill>
              <a:latin typeface="Consolas" pitchFamily="49" charset="0"/>
              <a:cs typeface="Consolas" pitchFamily="49" charset="0"/>
            </a:endParaRPr>
          </a:p>
          <a:p>
            <a:r>
              <a:rPr lang="en-US" sz="1200" dirty="0">
                <a:solidFill>
                  <a:schemeClr val="bg1"/>
                </a:solidFill>
                <a:latin typeface="Consolas" pitchFamily="49" charset="0"/>
                <a:cs typeface="Consolas" pitchFamily="49" charset="0"/>
              </a:rPr>
              <a:t>	output[y*</a:t>
            </a:r>
            <a:r>
              <a:rPr lang="en-US" sz="1200" dirty="0" err="1">
                <a:solidFill>
                  <a:schemeClr val="bg1"/>
                </a:solidFill>
                <a:latin typeface="Consolas" pitchFamily="49" charset="0"/>
                <a:cs typeface="Consolas" pitchFamily="49" charset="0"/>
              </a:rPr>
              <a:t>width+x</a:t>
            </a:r>
            <a:r>
              <a:rPr lang="en-US" sz="1200" dirty="0">
                <a:solidFill>
                  <a:schemeClr val="bg1"/>
                </a:solidFill>
                <a:latin typeface="Consolas" pitchFamily="49" charset="0"/>
                <a:cs typeface="Consolas" pitchFamily="49" charset="0"/>
              </a:rPr>
              <a:t>] = make_float2(</a:t>
            </a:r>
            <a:r>
              <a:rPr lang="en-US" sz="1200" dirty="0">
                <a:solidFill>
                  <a:schemeClr val="accent1"/>
                </a:solidFill>
                <a:latin typeface="Consolas" pitchFamily="49" charset="0"/>
                <a:cs typeface="Consolas" pitchFamily="49" charset="0"/>
              </a:rPr>
              <a:t>atan2f</a:t>
            </a:r>
            <a:r>
              <a:rPr lang="en-US" sz="1200" dirty="0">
                <a:solidFill>
                  <a:schemeClr val="bg1"/>
                </a:solidFill>
                <a:latin typeface="Consolas" pitchFamily="49" charset="0"/>
                <a:cs typeface="Consolas" pitchFamily="49" charset="0"/>
              </a:rPr>
              <a:t>(</a:t>
            </a:r>
            <a:r>
              <a:rPr lang="en-US" sz="1200" dirty="0" err="1">
                <a:solidFill>
                  <a:schemeClr val="bg1"/>
                </a:solidFill>
                <a:latin typeface="Consolas" pitchFamily="49" charset="0"/>
                <a:cs typeface="Consolas" pitchFamily="49" charset="0"/>
              </a:rPr>
              <a:t>dy,dx</a:t>
            </a:r>
            <a:r>
              <a:rPr lang="en-US" sz="1200" dirty="0">
                <a:solidFill>
                  <a:schemeClr val="bg1"/>
                </a:solidFill>
                <a:latin typeface="Consolas" pitchFamily="49" charset="0"/>
                <a:cs typeface="Consolas" pitchFamily="49" charset="0"/>
              </a:rPr>
              <a:t>),  </a:t>
            </a:r>
            <a:r>
              <a:rPr lang="en-US" sz="1200" dirty="0" smtClean="0">
                <a:solidFill>
                  <a:srgbClr val="00B050"/>
                </a:solidFill>
                <a:latin typeface="Consolas" pitchFamily="49" charset="0"/>
                <a:cs typeface="Consolas" pitchFamily="49" charset="0"/>
              </a:rPr>
              <a:t>// </a:t>
            </a:r>
            <a:r>
              <a:rPr lang="en-US" sz="1200" dirty="0">
                <a:solidFill>
                  <a:srgbClr val="00B050"/>
                </a:solidFill>
                <a:latin typeface="Consolas" pitchFamily="49" charset="0"/>
                <a:cs typeface="Consolas" pitchFamily="49" charset="0"/>
              </a:rPr>
              <a:t>orientation (angle)</a:t>
            </a:r>
            <a:r>
              <a:rPr lang="en-US" sz="1200" dirty="0">
                <a:solidFill>
                  <a:schemeClr val="bg1"/>
                </a:solidFill>
                <a:latin typeface="Consolas" pitchFamily="49" charset="0"/>
                <a:cs typeface="Consolas" pitchFamily="49" charset="0"/>
              </a:rPr>
              <a:t/>
            </a: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			 </a:t>
            </a:r>
            <a:r>
              <a:rPr lang="en-US" sz="1200" dirty="0" smtClean="0">
                <a:solidFill>
                  <a:schemeClr val="bg1"/>
                </a:solidFill>
                <a:latin typeface="Consolas" pitchFamily="49" charset="0"/>
                <a:cs typeface="Consolas" pitchFamily="49" charset="0"/>
              </a:rPr>
              <a:t>     </a:t>
            </a:r>
            <a:r>
              <a:rPr lang="en-US" sz="1200" dirty="0" err="1">
                <a:solidFill>
                  <a:schemeClr val="accent1"/>
                </a:solidFill>
                <a:latin typeface="Consolas" pitchFamily="49" charset="0"/>
                <a:cs typeface="Consolas" pitchFamily="49" charset="0"/>
              </a:rPr>
              <a:t>sqrtf</a:t>
            </a:r>
            <a:r>
              <a:rPr lang="en-US" sz="1200" dirty="0">
                <a:solidFill>
                  <a:schemeClr val="bg1"/>
                </a:solidFill>
                <a:latin typeface="Consolas" pitchFamily="49" charset="0"/>
                <a:cs typeface="Consolas" pitchFamily="49" charset="0"/>
              </a:rPr>
              <a:t>(dx*</a:t>
            </a:r>
            <a:r>
              <a:rPr lang="en-US" sz="1200" dirty="0" err="1">
                <a:solidFill>
                  <a:schemeClr val="bg1"/>
                </a:solidFill>
                <a:latin typeface="Consolas" pitchFamily="49" charset="0"/>
                <a:cs typeface="Consolas" pitchFamily="49" charset="0"/>
              </a:rPr>
              <a:t>dx+dy</a:t>
            </a:r>
            <a:r>
              <a:rPr lang="en-US" sz="1200" dirty="0">
                <a:solidFill>
                  <a:schemeClr val="bg1"/>
                </a:solidFill>
                <a:latin typeface="Consolas" pitchFamily="49" charset="0"/>
                <a:cs typeface="Consolas" pitchFamily="49" charset="0"/>
              </a:rPr>
              <a:t>*</a:t>
            </a:r>
            <a:r>
              <a:rPr lang="en-US" sz="1200" dirty="0" err="1">
                <a:solidFill>
                  <a:schemeClr val="bg1"/>
                </a:solidFill>
                <a:latin typeface="Consolas" pitchFamily="49" charset="0"/>
                <a:cs typeface="Consolas" pitchFamily="49" charset="0"/>
              </a:rPr>
              <a:t>dy</a:t>
            </a:r>
            <a:r>
              <a:rPr lang="en-US" sz="1200" dirty="0">
                <a:solidFill>
                  <a:schemeClr val="bg1"/>
                </a:solidFill>
                <a:latin typeface="Consolas" pitchFamily="49" charset="0"/>
                <a:cs typeface="Consolas" pitchFamily="49" charset="0"/>
              </a:rPr>
              <a:t>));  </a:t>
            </a:r>
            <a:r>
              <a:rPr lang="en-US" sz="1200" dirty="0">
                <a:solidFill>
                  <a:srgbClr val="00B050"/>
                </a:solidFill>
                <a:latin typeface="Consolas" pitchFamily="49" charset="0"/>
                <a:cs typeface="Consolas" pitchFamily="49" charset="0"/>
              </a:rPr>
              <a:t>// magnitude</a:t>
            </a:r>
            <a:br>
              <a:rPr lang="en-US" sz="1200" dirty="0">
                <a:solidFill>
                  <a:srgbClr val="00B050"/>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 </a:t>
            </a:r>
          </a:p>
          <a:p>
            <a:endParaRPr lang="en-US" sz="1200" dirty="0">
              <a:solidFill>
                <a:schemeClr val="bg1"/>
              </a:solidFill>
              <a:latin typeface="Consolas" pitchFamily="49" charset="0"/>
              <a:cs typeface="Consolas" pitchFamily="49" charset="0"/>
            </a:endParaRPr>
          </a:p>
          <a:p>
            <a:r>
              <a:rPr lang="en-US" sz="1200" dirty="0">
                <a:solidFill>
                  <a:schemeClr val="bg1"/>
                </a:solidFill>
                <a:latin typeface="Consolas" pitchFamily="49" charset="0"/>
                <a:cs typeface="Consolas" pitchFamily="49" charset="0"/>
              </a:rPr>
              <a:t>cudaBindTexture2D(NULL, </a:t>
            </a:r>
            <a:r>
              <a:rPr lang="en-US" sz="1200" dirty="0" err="1">
                <a:solidFill>
                  <a:schemeClr val="bg1"/>
                </a:solidFill>
                <a:latin typeface="Consolas" pitchFamily="49" charset="0"/>
                <a:cs typeface="Consolas" pitchFamily="49" charset="0"/>
              </a:rPr>
              <a:t>gradientTex</a:t>
            </a:r>
            <a:r>
              <a:rPr lang="en-US" sz="1200" dirty="0">
                <a:solidFill>
                  <a:schemeClr val="bg1"/>
                </a:solidFill>
                <a:latin typeface="Consolas" pitchFamily="49" charset="0"/>
                <a:cs typeface="Consolas" pitchFamily="49" charset="0"/>
              </a:rPr>
              <a:t>, input, </a:t>
            </a:r>
            <a:r>
              <a:rPr lang="en-US" sz="1200" dirty="0" err="1">
                <a:solidFill>
                  <a:schemeClr val="bg1"/>
                </a:solidFill>
                <a:latin typeface="Consolas" pitchFamily="49" charset="0"/>
                <a:cs typeface="Consolas" pitchFamily="49" charset="0"/>
              </a:rPr>
              <a:t>cudaCreateChannelDesc</a:t>
            </a:r>
            <a:r>
              <a:rPr lang="en-US" sz="1200" dirty="0">
                <a:solidFill>
                  <a:schemeClr val="bg1"/>
                </a:solidFill>
                <a:latin typeface="Consolas" pitchFamily="49" charset="0"/>
                <a:cs typeface="Consolas" pitchFamily="49" charset="0"/>
              </a:rPr>
              <a:t>&lt;float&gt;(), </a:t>
            </a: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                  width, height, width * </a:t>
            </a:r>
            <a:r>
              <a:rPr lang="en-US" sz="1200" dirty="0" err="1">
                <a:solidFill>
                  <a:schemeClr val="bg1"/>
                </a:solidFill>
                <a:latin typeface="Consolas" pitchFamily="49" charset="0"/>
                <a:cs typeface="Consolas" pitchFamily="49" charset="0"/>
              </a:rPr>
              <a:t>sizeof</a:t>
            </a:r>
            <a:r>
              <a:rPr lang="en-US" sz="1200" dirty="0">
                <a:solidFill>
                  <a:schemeClr val="bg1"/>
                </a:solidFill>
                <a:latin typeface="Consolas" pitchFamily="49" charset="0"/>
                <a:cs typeface="Consolas" pitchFamily="49" charset="0"/>
              </a:rPr>
              <a:t>(float));  </a:t>
            </a:r>
            <a:r>
              <a:rPr lang="en-US" sz="1200" dirty="0">
                <a:solidFill>
                  <a:srgbClr val="00B050"/>
                </a:solidFill>
                <a:latin typeface="Consolas" pitchFamily="49" charset="0"/>
                <a:cs typeface="Consolas" pitchFamily="49" charset="0"/>
              </a:rPr>
              <a:t>// bind to texture</a:t>
            </a:r>
            <a:br>
              <a:rPr lang="en-US" sz="1200" dirty="0">
                <a:solidFill>
                  <a:srgbClr val="00B050"/>
                </a:solidFill>
                <a:latin typeface="Consolas" pitchFamily="49" charset="0"/>
                <a:cs typeface="Consolas" pitchFamily="49" charset="0"/>
              </a:rPr>
            </a:br>
            <a:r>
              <a:rPr lang="en-US" sz="1200" dirty="0">
                <a:solidFill>
                  <a:srgbClr val="00B050"/>
                </a:solidFill>
                <a:latin typeface="Consolas" pitchFamily="49" charset="0"/>
                <a:cs typeface="Consolas" pitchFamily="49" charset="0"/>
              </a:rPr>
              <a:t/>
            </a:r>
            <a:br>
              <a:rPr lang="en-US" sz="1200" dirty="0">
                <a:solidFill>
                  <a:srgbClr val="00B050"/>
                </a:solidFill>
                <a:latin typeface="Consolas" pitchFamily="49" charset="0"/>
                <a:cs typeface="Consolas" pitchFamily="49" charset="0"/>
              </a:rPr>
            </a:br>
            <a:r>
              <a:rPr lang="en-US" sz="1200" b="1" dirty="0" err="1" smtClean="0">
                <a:solidFill>
                  <a:schemeClr val="bg1"/>
                </a:solidFill>
                <a:latin typeface="Consolas" pitchFamily="49" charset="0"/>
                <a:cs typeface="Consolas" pitchFamily="49" charset="0"/>
              </a:rPr>
              <a:t>gradient_kernel_tex</a:t>
            </a:r>
            <a:r>
              <a:rPr lang="en-US" sz="1200" dirty="0" smtClean="0">
                <a:solidFill>
                  <a:schemeClr val="bg1"/>
                </a:solidFill>
                <a:latin typeface="Consolas" pitchFamily="49" charset="0"/>
                <a:cs typeface="Consolas" pitchFamily="49" charset="0"/>
              </a:rPr>
              <a:t>&lt;&lt;&lt;</a:t>
            </a:r>
            <a:r>
              <a:rPr lang="en-US" sz="1200" dirty="0" err="1">
                <a:solidFill>
                  <a:schemeClr val="bg1"/>
                </a:solidFill>
                <a:latin typeface="Consolas" pitchFamily="49" charset="0"/>
                <a:cs typeface="Consolas" pitchFamily="49" charset="0"/>
              </a:rPr>
              <a:t>blockDim</a:t>
            </a:r>
            <a:r>
              <a:rPr lang="en-US" sz="1200" dirty="0">
                <a:solidFill>
                  <a:schemeClr val="bg1"/>
                </a:solidFill>
                <a:latin typeface="Consolas" pitchFamily="49" charset="0"/>
                <a:cs typeface="Consolas" pitchFamily="49" charset="0"/>
              </a:rPr>
              <a:t>, </a:t>
            </a:r>
            <a:r>
              <a:rPr lang="en-US" sz="1200" dirty="0" err="1">
                <a:solidFill>
                  <a:schemeClr val="bg1"/>
                </a:solidFill>
                <a:latin typeface="Consolas" pitchFamily="49" charset="0"/>
                <a:cs typeface="Consolas" pitchFamily="49" charset="0"/>
              </a:rPr>
              <a:t>gridDim</a:t>
            </a:r>
            <a:r>
              <a:rPr lang="en-US" sz="1200" dirty="0">
                <a:solidFill>
                  <a:schemeClr val="bg1"/>
                </a:solidFill>
                <a:latin typeface="Consolas" pitchFamily="49" charset="0"/>
                <a:cs typeface="Consolas" pitchFamily="49" charset="0"/>
              </a:rPr>
              <a:t>&gt;&gt;&gt;( input, output, width, height );</a:t>
            </a:r>
            <a:br>
              <a:rPr lang="en-US" sz="1200" dirty="0">
                <a:solidFill>
                  <a:schemeClr val="bg1"/>
                </a:solidFill>
                <a:latin typeface="Consolas" pitchFamily="49" charset="0"/>
                <a:cs typeface="Consolas" pitchFamily="49" charset="0"/>
              </a:rPr>
            </a:br>
            <a:r>
              <a:rPr lang="en-US" sz="1200" dirty="0">
                <a:solidFill>
                  <a:schemeClr val="bg1"/>
                </a:solidFill>
                <a:latin typeface="Consolas" pitchFamily="49" charset="0"/>
                <a:cs typeface="Consolas" pitchFamily="49" charset="0"/>
              </a:rPr>
              <a:t/>
            </a:r>
            <a:br>
              <a:rPr lang="en-US" sz="1200" dirty="0">
                <a:solidFill>
                  <a:schemeClr val="bg1"/>
                </a:solidFill>
                <a:latin typeface="Consolas" pitchFamily="49" charset="0"/>
                <a:cs typeface="Consolas" pitchFamily="49" charset="0"/>
              </a:rPr>
            </a:br>
            <a:r>
              <a:rPr lang="en-US" sz="1200" dirty="0" err="1">
                <a:solidFill>
                  <a:schemeClr val="bg1"/>
                </a:solidFill>
                <a:latin typeface="Consolas" pitchFamily="49" charset="0"/>
                <a:cs typeface="Consolas" pitchFamily="49" charset="0"/>
              </a:rPr>
              <a:t>cudaUnbindTexture</a:t>
            </a:r>
            <a:r>
              <a:rPr lang="en-US" sz="1200" dirty="0">
                <a:solidFill>
                  <a:schemeClr val="bg1"/>
                </a:solidFill>
                <a:latin typeface="Consolas" pitchFamily="49" charset="0"/>
                <a:cs typeface="Consolas" pitchFamily="49" charset="0"/>
              </a:rPr>
              <a:t>(</a:t>
            </a:r>
            <a:r>
              <a:rPr lang="en-US" sz="1200" dirty="0" err="1">
                <a:solidFill>
                  <a:schemeClr val="bg1"/>
                </a:solidFill>
                <a:latin typeface="Consolas" pitchFamily="49" charset="0"/>
                <a:cs typeface="Consolas" pitchFamily="49" charset="0"/>
              </a:rPr>
              <a:t>gradientTex</a:t>
            </a:r>
            <a:r>
              <a:rPr lang="en-US" sz="1200" dirty="0">
                <a:solidFill>
                  <a:schemeClr val="bg1"/>
                </a:solidFill>
                <a:latin typeface="Consolas" pitchFamily="49" charset="0"/>
                <a:cs typeface="Consolas" pitchFamily="49" charset="0"/>
              </a:rPr>
              <a:t>);  </a:t>
            </a:r>
            <a:r>
              <a:rPr lang="en-US" sz="1200" dirty="0">
                <a:solidFill>
                  <a:srgbClr val="00B050"/>
                </a:solidFill>
                <a:latin typeface="Consolas" pitchFamily="49" charset="0"/>
                <a:cs typeface="Consolas" pitchFamily="49" charset="0"/>
              </a:rPr>
              <a:t>// unbind from texture</a:t>
            </a:r>
          </a:p>
        </p:txBody>
      </p:sp>
    </p:spTree>
    <p:extLst>
      <p:ext uri="{BB962C8B-B14F-4D97-AF65-F5344CB8AC3E}">
        <p14:creationId xmlns:p14="http://schemas.microsoft.com/office/powerpoint/2010/main" val="150412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0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907" y="2276014"/>
            <a:ext cx="4296407" cy="2446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descr="https://developer.nvidia.com/sites/default/files/akamai/gamedev/images/tegragraphicsdebugger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 y="2960791"/>
            <a:ext cx="4009293" cy="260043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www.nvidia.com/docs/IO/24607/image-01-thumb.jpg"/>
          <p:cNvPicPr>
            <a:picLocks noChangeAspect="1" noChangeArrowheads="1"/>
          </p:cNvPicPr>
          <p:nvPr/>
        </p:nvPicPr>
        <p:blipFill rotWithShape="1">
          <a:blip r:embed="rId5">
            <a:extLst>
              <a:ext uri="{28A0092B-C50C-407E-A947-70E740481C1C}">
                <a14:useLocalDpi xmlns:a14="http://schemas.microsoft.com/office/drawing/2010/main" val="0"/>
              </a:ext>
            </a:extLst>
          </a:blip>
          <a:srcRect b="3887"/>
          <a:stretch/>
        </p:blipFill>
        <p:spPr bwMode="auto">
          <a:xfrm>
            <a:off x="2526717" y="1755215"/>
            <a:ext cx="1325259" cy="117513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www.nvidia.com/docs/IO/40528/PerfKi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2448" y="616363"/>
            <a:ext cx="1859258" cy="1608099"/>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https://developer.nvidia.com/sites/default/files/akamai/tools/images/PerfHUD_ue3_gatewa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245" y="1888751"/>
            <a:ext cx="1207720" cy="1041598"/>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https://developer.nvidia.com/sites/default/files/akamai/tools/images/3.0_Analysis_CUDA_Source_View_report_SM.png"/>
          <p:cNvPicPr>
            <a:picLocks noChangeAspect="1" noChangeArrowheads="1"/>
          </p:cNvPicPr>
          <p:nvPr/>
        </p:nvPicPr>
        <p:blipFill rotWithShape="1">
          <a:blip r:embed="rId8">
            <a:extLst>
              <a:ext uri="{28A0092B-C50C-407E-A947-70E740481C1C}">
                <a14:useLocalDpi xmlns:a14="http://schemas.microsoft.com/office/drawing/2010/main" val="0"/>
              </a:ext>
            </a:extLst>
          </a:blip>
          <a:srcRect l="50000" t="13226" r="2573" b="33543"/>
          <a:stretch/>
        </p:blipFill>
        <p:spPr bwMode="auto">
          <a:xfrm>
            <a:off x="6661232" y="4353888"/>
            <a:ext cx="1568370" cy="1377837"/>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https://mynameismjp.files.wordpress.com/2010/02/unitusage.png?w=7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9985" y="5082436"/>
            <a:ext cx="1949333" cy="885737"/>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https://developer.nvidia.com/sites/default/files/akamai/gamedev/images/flex.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198"/>
          <a:stretch/>
        </p:blipFill>
        <p:spPr bwMode="auto">
          <a:xfrm>
            <a:off x="4387280" y="1266096"/>
            <a:ext cx="1575009" cy="958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
            </a:r>
            <a:br>
              <a:rPr lang="en-US" dirty="0" smtClean="0"/>
            </a:br>
            <a:r>
              <a:rPr lang="en-US" dirty="0" err="1" smtClean="0"/>
              <a:t>Tegra</a:t>
            </a:r>
            <a:r>
              <a:rPr lang="en-US" dirty="0" smtClean="0"/>
              <a:t> System</a:t>
            </a:r>
            <a:endParaRPr lang="en-US" dirty="0"/>
          </a:p>
        </p:txBody>
      </p:sp>
      <p:sp>
        <p:nvSpPr>
          <p:cNvPr id="4" name="Text Placeholder 3"/>
          <p:cNvSpPr>
            <a:spLocks noGrp="1"/>
          </p:cNvSpPr>
          <p:nvPr>
            <p:ph type="body" sz="quarter" idx="10"/>
          </p:nvPr>
        </p:nvSpPr>
        <p:spPr/>
        <p:txBody>
          <a:bodyPr/>
          <a:lstStyle/>
          <a:p>
            <a:r>
              <a:rPr lang="en-US" dirty="0" smtClean="0"/>
              <a:t>Profiling Tools</a:t>
            </a:r>
            <a:endParaRPr lang="en-US" dirty="0"/>
          </a:p>
        </p:txBody>
      </p:sp>
    </p:spTree>
    <p:extLst>
      <p:ext uri="{BB962C8B-B14F-4D97-AF65-F5344CB8AC3E}">
        <p14:creationId xmlns:p14="http://schemas.microsoft.com/office/powerpoint/2010/main" val="327675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err="1" smtClean="0"/>
              <a:t>VisionWorks</a:t>
            </a:r>
            <a:r>
              <a:rPr lang="en-US" baseline="30000" dirty="0" smtClean="0"/>
              <a:t>™</a:t>
            </a:r>
            <a:endParaRPr lang="en-US" baseline="30000" dirty="0"/>
          </a:p>
        </p:txBody>
      </p:sp>
      <p:sp>
        <p:nvSpPr>
          <p:cNvPr id="7" name="Content Placeholder 6"/>
          <p:cNvSpPr>
            <a:spLocks noGrp="1"/>
          </p:cNvSpPr>
          <p:nvPr>
            <p:ph idx="1"/>
          </p:nvPr>
        </p:nvSpPr>
        <p:spPr/>
        <p:txBody>
          <a:bodyPr anchor="t"/>
          <a:lstStyle/>
          <a:p>
            <a:r>
              <a:rPr lang="en-US" sz="1600" dirty="0" smtClean="0"/>
              <a:t>Full </a:t>
            </a:r>
            <a:r>
              <a:rPr lang="en-US" sz="1600" dirty="0" err="1"/>
              <a:t>OpenVX</a:t>
            </a:r>
            <a:r>
              <a:rPr lang="en-US" sz="1600" dirty="0"/>
              <a:t> 1.1 </a:t>
            </a:r>
            <a:r>
              <a:rPr lang="en-US" sz="1600" dirty="0" smtClean="0"/>
              <a:t>implementation</a:t>
            </a:r>
          </a:p>
          <a:p>
            <a:r>
              <a:rPr lang="en-US" sz="1600" dirty="0" smtClean="0"/>
              <a:t>Custom extensions</a:t>
            </a:r>
            <a:endParaRPr lang="en-US" sz="1600" dirty="0"/>
          </a:p>
          <a:p>
            <a:r>
              <a:rPr lang="en-US" sz="1600" dirty="0" smtClean="0"/>
              <a:t>Easy </a:t>
            </a:r>
            <a:r>
              <a:rPr lang="en-US" sz="1600" dirty="0"/>
              <a:t>integration with existing CV pipelines</a:t>
            </a:r>
          </a:p>
        </p:txBody>
      </p:sp>
      <p:sp>
        <p:nvSpPr>
          <p:cNvPr id="3" name="Text Placeholder 2"/>
          <p:cNvSpPr>
            <a:spLocks noGrp="1"/>
          </p:cNvSpPr>
          <p:nvPr>
            <p:ph type="body" sz="quarter" idx="10"/>
          </p:nvPr>
        </p:nvSpPr>
        <p:spPr/>
        <p:txBody>
          <a:bodyPr/>
          <a:lstStyle/>
          <a:p>
            <a:r>
              <a:rPr lang="en-US" dirty="0" smtClean="0"/>
              <a:t>CUDA-accelerated Computer Vision Toolkit</a:t>
            </a:r>
            <a:endParaRPr lang="en-US" dirty="0"/>
          </a:p>
        </p:txBody>
      </p:sp>
      <p:sp>
        <p:nvSpPr>
          <p:cNvPr id="42" name="Rectangle 41"/>
          <p:cNvSpPr/>
          <p:nvPr/>
        </p:nvSpPr>
        <p:spPr>
          <a:xfrm rot="5400000">
            <a:off x="1422287" y="4373577"/>
            <a:ext cx="415948" cy="2606369"/>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43" name="TextBox 42"/>
          <p:cNvSpPr txBox="1"/>
          <p:nvPr/>
        </p:nvSpPr>
        <p:spPr>
          <a:xfrm>
            <a:off x="322317" y="5552506"/>
            <a:ext cx="2596057"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1400" b="1" dirty="0" err="1" smtClean="0">
                <a:solidFill>
                  <a:schemeClr val="tx1"/>
                </a:solidFill>
                <a:latin typeface="Arial" panose="020B0604020202020204" pitchFamily="34" charset="0"/>
                <a:cs typeface="Arial" panose="020B0604020202020204" pitchFamily="34" charset="0"/>
              </a:rPr>
              <a:t>Jetson</a:t>
            </a:r>
            <a:r>
              <a:rPr lang="en-US" sz="1400" b="1" dirty="0" smtClean="0">
                <a:solidFill>
                  <a:schemeClr val="tx1"/>
                </a:solidFill>
                <a:latin typeface="Arial" panose="020B0604020202020204" pitchFamily="34" charset="0"/>
                <a:cs typeface="Arial" panose="020B0604020202020204" pitchFamily="34" charset="0"/>
              </a:rPr>
              <a:t> TX1</a:t>
            </a:r>
          </a:p>
        </p:txBody>
      </p:sp>
      <p:sp>
        <p:nvSpPr>
          <p:cNvPr id="44" name="Rectangle 43"/>
          <p:cNvSpPr/>
          <p:nvPr/>
        </p:nvSpPr>
        <p:spPr>
          <a:xfrm rot="5400000">
            <a:off x="1434273" y="3929036"/>
            <a:ext cx="415946" cy="260636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45" name="TextBox 44"/>
          <p:cNvSpPr txBox="1"/>
          <p:nvPr/>
        </p:nvSpPr>
        <p:spPr>
          <a:xfrm>
            <a:off x="327814" y="5111823"/>
            <a:ext cx="2593070"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1400" b="1" dirty="0" smtClean="0">
                <a:solidFill>
                  <a:schemeClr val="tx1"/>
                </a:solidFill>
                <a:latin typeface="Arial" panose="020B0604020202020204" pitchFamily="34" charset="0"/>
                <a:cs typeface="Arial" panose="020B0604020202020204" pitchFamily="34" charset="0"/>
              </a:rPr>
              <a:t>CUDA</a:t>
            </a:r>
          </a:p>
        </p:txBody>
      </p:sp>
      <p:sp>
        <p:nvSpPr>
          <p:cNvPr id="46" name="Rectangle 45"/>
          <p:cNvSpPr/>
          <p:nvPr/>
        </p:nvSpPr>
        <p:spPr>
          <a:xfrm rot="5400000">
            <a:off x="1434641" y="3480730"/>
            <a:ext cx="415948" cy="260563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47" name="TextBox 46"/>
          <p:cNvSpPr txBox="1"/>
          <p:nvPr/>
        </p:nvSpPr>
        <p:spPr>
          <a:xfrm>
            <a:off x="339798" y="4683336"/>
            <a:ext cx="2605633"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1400" b="1" dirty="0" err="1" smtClean="0">
                <a:solidFill>
                  <a:schemeClr val="tx1"/>
                </a:solidFill>
                <a:latin typeface="Arial" panose="020B0604020202020204" pitchFamily="34" charset="0"/>
                <a:cs typeface="Arial" panose="020B0604020202020204" pitchFamily="34" charset="0"/>
              </a:rPr>
              <a:t>VisionWorks</a:t>
            </a:r>
            <a:endParaRPr lang="en-US" sz="1400" b="1" dirty="0" smtClean="0">
              <a:solidFill>
                <a:schemeClr val="tx1"/>
              </a:solidFill>
              <a:latin typeface="Arial" panose="020B0604020202020204" pitchFamily="34" charset="0"/>
              <a:cs typeface="Arial" panose="020B0604020202020204" pitchFamily="34" charset="0"/>
            </a:endParaRPr>
          </a:p>
        </p:txBody>
      </p:sp>
      <p:sp>
        <p:nvSpPr>
          <p:cNvPr id="51" name="Rectangle 50"/>
          <p:cNvSpPr/>
          <p:nvPr/>
        </p:nvSpPr>
        <p:spPr>
          <a:xfrm rot="5400000">
            <a:off x="1299905" y="2897696"/>
            <a:ext cx="664854" cy="259605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52" name="TextBox 51"/>
          <p:cNvSpPr txBox="1"/>
          <p:nvPr/>
        </p:nvSpPr>
        <p:spPr>
          <a:xfrm>
            <a:off x="-219228" y="3871990"/>
            <a:ext cx="3663183" cy="30746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b="1" dirty="0" smtClean="0">
                <a:solidFill>
                  <a:schemeClr val="tx2"/>
                </a:solidFill>
              </a:rPr>
              <a:t>Applications</a:t>
            </a:r>
          </a:p>
        </p:txBody>
      </p:sp>
      <p:sp>
        <p:nvSpPr>
          <p:cNvPr id="22" name="Isosceles Triangle 9"/>
          <p:cNvSpPr/>
          <p:nvPr/>
        </p:nvSpPr>
        <p:spPr>
          <a:xfrm rot="10800000">
            <a:off x="3507895" y="1443660"/>
            <a:ext cx="111700" cy="771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24" name="Rectangle 23"/>
          <p:cNvSpPr/>
          <p:nvPr/>
        </p:nvSpPr>
        <p:spPr>
          <a:xfrm>
            <a:off x="3458239" y="4681434"/>
            <a:ext cx="1246586" cy="12072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25" name="Rectangle 24"/>
          <p:cNvSpPr/>
          <p:nvPr/>
        </p:nvSpPr>
        <p:spPr>
          <a:xfrm rot="5400000">
            <a:off x="5174952" y="3322011"/>
            <a:ext cx="1207232" cy="392609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26" name="Isosceles Triangle 81"/>
          <p:cNvSpPr/>
          <p:nvPr/>
        </p:nvSpPr>
        <p:spPr>
          <a:xfrm rot="10800000">
            <a:off x="3519970" y="4666077"/>
            <a:ext cx="111700" cy="771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27" name="TextBox 26"/>
          <p:cNvSpPr txBox="1"/>
          <p:nvPr/>
        </p:nvSpPr>
        <p:spPr>
          <a:xfrm>
            <a:off x="3625644" y="5020449"/>
            <a:ext cx="1190688" cy="6647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nSpc>
                <a:spcPct val="90000"/>
              </a:lnSpc>
            </a:pPr>
            <a:r>
              <a:rPr lang="en-US" sz="1400" b="1" dirty="0" err="1" smtClean="0">
                <a:solidFill>
                  <a:schemeClr val="tx1"/>
                </a:solidFill>
                <a:latin typeface="Arial" panose="020B0604020202020204" pitchFamily="34" charset="0"/>
                <a:cs typeface="Arial" panose="020B0604020202020204" pitchFamily="34" charset="0"/>
              </a:rPr>
              <a:t>VisionWorks</a:t>
            </a:r>
            <a:r>
              <a:rPr lang="en-US" sz="1400" b="1" baseline="30000" dirty="0" smtClean="0">
                <a:solidFill>
                  <a:schemeClr val="tx1"/>
                </a:solidFill>
                <a:latin typeface="Arial" panose="020B0604020202020204" pitchFamily="34" charset="0"/>
                <a:cs typeface="Arial" panose="020B0604020202020204" pitchFamily="34" charset="0"/>
              </a:rPr>
              <a:t>™</a:t>
            </a:r>
          </a:p>
          <a:p>
            <a:pPr>
              <a:lnSpc>
                <a:spcPct val="90000"/>
              </a:lnSpc>
            </a:pPr>
            <a:r>
              <a:rPr lang="en-US" sz="1400" b="1" dirty="0" smtClean="0">
                <a:solidFill>
                  <a:schemeClr val="tx1"/>
                </a:solidFill>
                <a:latin typeface="Arial" panose="020B0604020202020204" pitchFamily="34" charset="0"/>
                <a:cs typeface="Arial" panose="020B0604020202020204" pitchFamily="34" charset="0"/>
              </a:rPr>
              <a:t>Toolkit</a:t>
            </a:r>
            <a:endParaRPr lang="en-US" sz="1400" b="1" dirty="0">
              <a:solidFill>
                <a:schemeClr val="tx1"/>
              </a:solidFill>
              <a:latin typeface="Arial" panose="020B0604020202020204" pitchFamily="34" charset="0"/>
              <a:cs typeface="Arial" panose="020B0604020202020204" pitchFamily="34" charset="0"/>
            </a:endParaRPr>
          </a:p>
        </p:txBody>
      </p:sp>
      <p:sp>
        <p:nvSpPr>
          <p:cNvPr id="28" name="Rectangle 27"/>
          <p:cNvSpPr/>
          <p:nvPr/>
        </p:nvSpPr>
        <p:spPr>
          <a:xfrm>
            <a:off x="3456030" y="3443799"/>
            <a:ext cx="1246586" cy="12072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29" name="Rectangle 28"/>
          <p:cNvSpPr/>
          <p:nvPr/>
        </p:nvSpPr>
        <p:spPr>
          <a:xfrm rot="5400000">
            <a:off x="5172743" y="2084376"/>
            <a:ext cx="1207232" cy="392609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30" name="Isosceles Triangle 86"/>
          <p:cNvSpPr/>
          <p:nvPr/>
        </p:nvSpPr>
        <p:spPr>
          <a:xfrm rot="10800000">
            <a:off x="3494636" y="3436909"/>
            <a:ext cx="111700" cy="7713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31" name="TextBox 30"/>
          <p:cNvSpPr txBox="1"/>
          <p:nvPr/>
        </p:nvSpPr>
        <p:spPr>
          <a:xfrm>
            <a:off x="3550485" y="3893283"/>
            <a:ext cx="1263638" cy="4708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nSpc>
                <a:spcPct val="90000"/>
              </a:lnSpc>
            </a:pPr>
            <a:r>
              <a:rPr lang="en-US" sz="1400" b="1" dirty="0" smtClean="0">
                <a:solidFill>
                  <a:schemeClr val="tx1"/>
                </a:solidFill>
                <a:latin typeface="Arial" panose="020B0604020202020204" pitchFamily="34" charset="0"/>
                <a:cs typeface="Arial" panose="020B0604020202020204" pitchFamily="34" charset="0"/>
              </a:rPr>
              <a:t>Example</a:t>
            </a:r>
          </a:p>
          <a:p>
            <a:pPr>
              <a:lnSpc>
                <a:spcPct val="90000"/>
              </a:lnSpc>
            </a:pPr>
            <a:r>
              <a:rPr lang="en-US" sz="1400" b="1" dirty="0" smtClean="0">
                <a:solidFill>
                  <a:schemeClr val="tx1"/>
                </a:solidFill>
                <a:latin typeface="Arial" panose="020B0604020202020204" pitchFamily="34" charset="0"/>
                <a:cs typeface="Arial" panose="020B0604020202020204" pitchFamily="34" charset="0"/>
              </a:rPr>
              <a:t>Applications</a:t>
            </a:r>
            <a:endParaRPr lang="en-US" sz="1400" b="1" dirty="0">
              <a:solidFill>
                <a:schemeClr val="tx1"/>
              </a:solidFill>
              <a:latin typeface="Arial" panose="020B0604020202020204" pitchFamily="34" charset="0"/>
              <a:cs typeface="Arial" panose="020B0604020202020204" pitchFamily="34" charset="0"/>
            </a:endParaRPr>
          </a:p>
        </p:txBody>
      </p:sp>
      <p:grpSp>
        <p:nvGrpSpPr>
          <p:cNvPr id="32" name="Group 31"/>
          <p:cNvGrpSpPr/>
          <p:nvPr/>
        </p:nvGrpSpPr>
        <p:grpSpPr>
          <a:xfrm>
            <a:off x="4731708" y="2213155"/>
            <a:ext cx="2524721" cy="708705"/>
            <a:chOff x="6614205" y="1483060"/>
            <a:chExt cx="3815156" cy="865110"/>
          </a:xfrm>
        </p:grpSpPr>
        <p:sp>
          <p:nvSpPr>
            <p:cNvPr id="33" name="Round Diagonal Corner Rectangle 32"/>
            <p:cNvSpPr/>
            <p:nvPr/>
          </p:nvSpPr>
          <p:spPr>
            <a:xfrm>
              <a:off x="6614205" y="1483895"/>
              <a:ext cx="897721" cy="861662"/>
            </a:xfrm>
            <a:prstGeom prst="round2DiagRect">
              <a:avLst>
                <a:gd name="adj1" fmla="val 0"/>
                <a:gd name="adj2" fmla="val 0"/>
              </a:avLst>
            </a:prstGeom>
            <a:blipFill>
              <a:blip r:embed="rId3" cstate="print">
                <a:extLst>
                  <a:ext uri="{28A0092B-C50C-407E-A947-70E740481C1C}">
                    <a14:useLocalDpi xmlns:a14="http://schemas.microsoft.com/office/drawing/2010/main"/>
                  </a:ext>
                </a:extLst>
              </a:blip>
              <a:srcRect/>
              <a:stretch>
                <a:fillRect/>
              </a:stretch>
            </a:blipFill>
            <a:ln w="6350">
              <a:solidFill>
                <a:schemeClr val="bg2">
                  <a:lumMod val="75000"/>
                </a:schemeClr>
              </a:solidFill>
            </a:ln>
            <a:effectLst/>
          </p:spPr>
          <p:style>
            <a:lnRef idx="0">
              <a:schemeClr val="lt1">
                <a:hueOff val="0"/>
                <a:satOff val="0"/>
                <a:lumOff val="0"/>
                <a:alphaOff val="0"/>
              </a:schemeClr>
            </a:lnRef>
            <a:fillRef idx="1">
              <a:scrgbClr r="0" g="0" b="0"/>
            </a:fillRef>
            <a:effectRef idx="2">
              <a:schemeClr val="accent2">
                <a:tint val="50000"/>
                <a:hueOff val="0"/>
                <a:satOff val="0"/>
                <a:lumOff val="0"/>
                <a:alphaOff val="0"/>
              </a:schemeClr>
            </a:effectRef>
            <a:fontRef idx="minor">
              <a:schemeClr val="lt1">
                <a:hueOff val="0"/>
                <a:satOff val="0"/>
                <a:lumOff val="0"/>
                <a:alphaOff val="0"/>
              </a:schemeClr>
            </a:fontRef>
          </p:style>
        </p:sp>
        <p:sp>
          <p:nvSpPr>
            <p:cNvPr id="34" name="Round Diagonal Corner Rectangle 33"/>
            <p:cNvSpPr/>
            <p:nvPr/>
          </p:nvSpPr>
          <p:spPr>
            <a:xfrm>
              <a:off x="7586133" y="1483060"/>
              <a:ext cx="897721" cy="862497"/>
            </a:xfrm>
            <a:prstGeom prst="round2DiagRect">
              <a:avLst>
                <a:gd name="adj1" fmla="val 0"/>
                <a:gd name="adj2" fmla="val 0"/>
              </a:avLst>
            </a:prstGeom>
            <a:blipFill rotWithShape="1">
              <a:blip r:embed="rId4" cstate="print">
                <a:extLst>
                  <a:ext uri="{28A0092B-C50C-407E-A947-70E740481C1C}">
                    <a14:useLocalDpi xmlns:a14="http://schemas.microsoft.com/office/drawing/2010/main"/>
                  </a:ext>
                </a:extLst>
              </a:blip>
              <a:stretch>
                <a:fillRect/>
              </a:stretch>
            </a:blipFill>
            <a:ln w="6350">
              <a:solidFill>
                <a:schemeClr val="bg2">
                  <a:lumMod val="75000"/>
                </a:schemeClr>
              </a:solidFill>
            </a:ln>
            <a:effectLst/>
          </p:spPr>
          <p:style>
            <a:lnRef idx="0">
              <a:schemeClr val="lt1">
                <a:hueOff val="0"/>
                <a:satOff val="0"/>
                <a:lumOff val="0"/>
                <a:alphaOff val="0"/>
              </a:schemeClr>
            </a:lnRef>
            <a:fillRef idx="1">
              <a:scrgbClr r="0" g="0" b="0"/>
            </a:fillRef>
            <a:effectRef idx="2">
              <a:schemeClr val="accent2">
                <a:tint val="50000"/>
                <a:hueOff val="-8098889"/>
                <a:satOff val="18075"/>
                <a:lumOff val="10915"/>
                <a:alphaOff val="0"/>
              </a:schemeClr>
            </a:effectRef>
            <a:fontRef idx="minor">
              <a:schemeClr val="lt1">
                <a:hueOff val="0"/>
                <a:satOff val="0"/>
                <a:lumOff val="0"/>
                <a:alphaOff val="0"/>
              </a:schemeClr>
            </a:fontRef>
          </p:style>
        </p:sp>
        <p:sp>
          <p:nvSpPr>
            <p:cNvPr id="35" name="Round Diagonal Corner Rectangle 34"/>
            <p:cNvSpPr/>
            <p:nvPr/>
          </p:nvSpPr>
          <p:spPr>
            <a:xfrm>
              <a:off x="8558061" y="1486021"/>
              <a:ext cx="897721" cy="859536"/>
            </a:xfrm>
            <a:prstGeom prst="round2DiagRect">
              <a:avLst>
                <a:gd name="adj1" fmla="val 0"/>
                <a:gd name="adj2" fmla="val 0"/>
              </a:avLst>
            </a:prstGeom>
            <a:blipFill>
              <a:blip r:embed="rId5" cstate="print">
                <a:extLst>
                  <a:ext uri="{28A0092B-C50C-407E-A947-70E740481C1C}">
                    <a14:useLocalDpi xmlns:a14="http://schemas.microsoft.com/office/drawing/2010/main"/>
                  </a:ext>
                </a:extLst>
              </a:blip>
              <a:srcRect/>
              <a:stretch>
                <a:fillRect/>
              </a:stretch>
            </a:blipFill>
            <a:ln w="6350">
              <a:solidFill>
                <a:schemeClr val="bg2">
                  <a:lumMod val="75000"/>
                </a:schemeClr>
              </a:solidFill>
            </a:ln>
            <a:effectLst/>
          </p:spPr>
          <p:style>
            <a:lnRef idx="0">
              <a:schemeClr val="lt1">
                <a:hueOff val="0"/>
                <a:satOff val="0"/>
                <a:lumOff val="0"/>
                <a:alphaOff val="0"/>
              </a:schemeClr>
            </a:lnRef>
            <a:fillRef idx="1">
              <a:scrgbClr r="0" g="0" b="0"/>
            </a:fillRef>
            <a:effectRef idx="2">
              <a:schemeClr val="accent2">
                <a:tint val="50000"/>
                <a:hueOff val="-12148333"/>
                <a:satOff val="27113"/>
                <a:lumOff val="16372"/>
                <a:alphaOff val="0"/>
              </a:schemeClr>
            </a:effectRef>
            <a:fontRef idx="minor">
              <a:schemeClr val="lt1">
                <a:hueOff val="0"/>
                <a:satOff val="0"/>
                <a:lumOff val="0"/>
                <a:alphaOff val="0"/>
              </a:schemeClr>
            </a:fontRef>
          </p:style>
        </p:sp>
        <p:pic>
          <p:nvPicPr>
            <p:cNvPr id="36" name="Round Diagonal Corner Rectangle 4" descr="C:\Users\nsyed\Desktop\Erista\Vision works\Images\images (2).jpg"/>
            <p:cNvPicPr preferRelativeResize="0">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529990" y="1488634"/>
              <a:ext cx="899371" cy="859536"/>
            </a:xfrm>
            <a:prstGeom prst="rect">
              <a:avLst/>
            </a:prstGeom>
            <a:blipFill>
              <a:blip r:embed="rId7" cstate="print">
                <a:extLst>
                  <a:ext uri="{28A0092B-C50C-407E-A947-70E740481C1C}">
                    <a14:useLocalDpi xmlns:a14="http://schemas.microsoft.com/office/drawing/2010/main"/>
                  </a:ext>
                </a:extLst>
              </a:blip>
              <a:srcRect/>
              <a:stretch>
                <a:fillRect/>
              </a:stretch>
            </a:blipFill>
            <a:ln w="6350">
              <a:solidFill>
                <a:schemeClr val="bg2">
                  <a:lumMod val="75000"/>
                </a:schemeClr>
              </a:solidFill>
            </a:ln>
            <a:extLst/>
          </p:spPr>
        </p:pic>
      </p:grpSp>
      <p:sp>
        <p:nvSpPr>
          <p:cNvPr id="38" name="Shape 105"/>
          <p:cNvSpPr/>
          <p:nvPr/>
        </p:nvSpPr>
        <p:spPr>
          <a:xfrm>
            <a:off x="4863194" y="3637218"/>
            <a:ext cx="594077" cy="705692"/>
          </a:xfrm>
          <a:prstGeom prst="rect">
            <a:avLst/>
          </a:prstGeom>
          <a:blipFill rotWithShape="1">
            <a:blip r:embed="rId8" cstate="print">
              <a:alphaModFix/>
              <a:extLst>
                <a:ext uri="{28A0092B-C50C-407E-A947-70E740481C1C}">
                  <a14:useLocalDpi xmlns:a14="http://schemas.microsoft.com/office/drawing/2010/main"/>
                </a:ext>
              </a:extLst>
            </a:blip>
            <a:srcRect/>
            <a:stretch>
              <a:fillRect/>
            </a:stretch>
          </a:blipFill>
          <a:ln w="6350">
            <a:solidFill>
              <a:schemeClr val="bg2">
                <a:lumMod val="75000"/>
              </a:schemeClr>
            </a:solidFill>
          </a:ln>
        </p:spPr>
        <p:txBody>
          <a:bodyPr lIns="82283" tIns="82283" rIns="82283" bIns="82283" anchor="ctr" anchorCtr="0">
            <a:noAutofit/>
          </a:bodyPr>
          <a:lstStyle/>
          <a:p>
            <a:endParaRPr sz="1400">
              <a:solidFill>
                <a:srgbClr val="FFFFFF"/>
              </a:solidFill>
              <a:latin typeface="Arial" panose="020B0604020202020204" pitchFamily="34" charset="0"/>
              <a:cs typeface="Arial" panose="020B0604020202020204" pitchFamily="34" charset="0"/>
            </a:endParaRPr>
          </a:p>
        </p:txBody>
      </p:sp>
      <p:pic>
        <p:nvPicPr>
          <p:cNvPr id="3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593145" y="3637217"/>
            <a:ext cx="594451" cy="760083"/>
          </a:xfrm>
          <a:prstGeom prst="rect">
            <a:avLst/>
          </a:prstGeom>
          <a:noFill/>
          <a:ln w="6350">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0" name="Picture 4"/>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6323035" y="3637700"/>
            <a:ext cx="591171" cy="760082"/>
          </a:xfrm>
          <a:prstGeom prst="rect">
            <a:avLst/>
          </a:prstGeom>
          <a:noFill/>
          <a:ln w="6350">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1" name="Picture 5"/>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7050178" y="3638341"/>
            <a:ext cx="595168" cy="759517"/>
          </a:xfrm>
          <a:prstGeom prst="rect">
            <a:avLst/>
          </a:prstGeom>
          <a:noFill/>
          <a:ln w="6350">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8" name="TextBox 57"/>
          <p:cNvSpPr txBox="1"/>
          <p:nvPr/>
        </p:nvSpPr>
        <p:spPr>
          <a:xfrm>
            <a:off x="4783379" y="4458693"/>
            <a:ext cx="753706" cy="1661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600" dirty="0">
                <a:solidFill>
                  <a:schemeClr val="bg1"/>
                </a:solidFill>
                <a:latin typeface="Arial" panose="020B0604020202020204" pitchFamily="34" charset="0"/>
                <a:cs typeface="Arial" panose="020B0604020202020204" pitchFamily="34" charset="0"/>
              </a:rPr>
              <a:t>Feature Tracking</a:t>
            </a:r>
          </a:p>
        </p:txBody>
      </p:sp>
      <p:sp>
        <p:nvSpPr>
          <p:cNvPr id="59" name="TextBox 58"/>
          <p:cNvSpPr txBox="1"/>
          <p:nvPr/>
        </p:nvSpPr>
        <p:spPr>
          <a:xfrm>
            <a:off x="5068354" y="3021208"/>
            <a:ext cx="544603" cy="1800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700" dirty="0">
                <a:solidFill>
                  <a:schemeClr val="bg1"/>
                </a:solidFill>
                <a:latin typeface="Arial" panose="020B0604020202020204" pitchFamily="34" charset="0"/>
                <a:cs typeface="Arial" panose="020B0604020202020204" pitchFamily="34" charset="0"/>
              </a:rPr>
              <a:t>Robotics</a:t>
            </a:r>
          </a:p>
        </p:txBody>
      </p:sp>
      <p:sp>
        <p:nvSpPr>
          <p:cNvPr id="60" name="TextBox 59"/>
          <p:cNvSpPr txBox="1"/>
          <p:nvPr/>
        </p:nvSpPr>
        <p:spPr>
          <a:xfrm>
            <a:off x="5781135" y="2989274"/>
            <a:ext cx="622806"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700" dirty="0">
                <a:solidFill>
                  <a:schemeClr val="bg1"/>
                </a:solidFill>
                <a:latin typeface="Arial" panose="020B0604020202020204" pitchFamily="34" charset="0"/>
                <a:cs typeface="Arial" panose="020B0604020202020204" pitchFamily="34" charset="0"/>
              </a:rPr>
              <a:t>Augmented Reality</a:t>
            </a:r>
          </a:p>
        </p:txBody>
      </p:sp>
      <p:sp>
        <p:nvSpPr>
          <p:cNvPr id="61" name="TextBox 60"/>
          <p:cNvSpPr txBox="1"/>
          <p:nvPr/>
        </p:nvSpPr>
        <p:spPr>
          <a:xfrm>
            <a:off x="6612153" y="3049434"/>
            <a:ext cx="614064" cy="1800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700" dirty="0">
                <a:solidFill>
                  <a:schemeClr val="bg1"/>
                </a:solidFill>
                <a:latin typeface="Arial" panose="020B0604020202020204" pitchFamily="34" charset="0"/>
                <a:cs typeface="Arial" panose="020B0604020202020204" pitchFamily="34" charset="0"/>
              </a:rPr>
              <a:t>Drones</a:t>
            </a:r>
          </a:p>
        </p:txBody>
      </p:sp>
      <p:sp>
        <p:nvSpPr>
          <p:cNvPr id="62" name="TextBox 61"/>
          <p:cNvSpPr txBox="1"/>
          <p:nvPr/>
        </p:nvSpPr>
        <p:spPr>
          <a:xfrm>
            <a:off x="5545145" y="4407001"/>
            <a:ext cx="643184" cy="249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600" dirty="0">
                <a:solidFill>
                  <a:schemeClr val="bg1"/>
                </a:solidFill>
                <a:latin typeface="Arial" panose="020B0604020202020204" pitchFamily="34" charset="0"/>
                <a:cs typeface="Arial" panose="020B0604020202020204" pitchFamily="34" charset="0"/>
              </a:rPr>
              <a:t>Structure from Motion</a:t>
            </a:r>
          </a:p>
        </p:txBody>
      </p:sp>
      <p:sp>
        <p:nvSpPr>
          <p:cNvPr id="63" name="TextBox 62"/>
          <p:cNvSpPr txBox="1"/>
          <p:nvPr/>
        </p:nvSpPr>
        <p:spPr>
          <a:xfrm>
            <a:off x="6276155" y="4417143"/>
            <a:ext cx="643184" cy="249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600" dirty="0">
                <a:solidFill>
                  <a:schemeClr val="bg1"/>
                </a:solidFill>
                <a:latin typeface="Arial" panose="020B0604020202020204" pitchFamily="34" charset="0"/>
                <a:cs typeface="Arial" panose="020B0604020202020204" pitchFamily="34" charset="0"/>
              </a:rPr>
              <a:t>Object Tracking</a:t>
            </a:r>
          </a:p>
        </p:txBody>
      </p:sp>
      <p:sp>
        <p:nvSpPr>
          <p:cNvPr id="64" name="TextBox 63"/>
          <p:cNvSpPr txBox="1"/>
          <p:nvPr/>
        </p:nvSpPr>
        <p:spPr>
          <a:xfrm>
            <a:off x="7020173" y="4407001"/>
            <a:ext cx="643184" cy="249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600" dirty="0">
                <a:solidFill>
                  <a:schemeClr val="bg1"/>
                </a:solidFill>
                <a:latin typeface="Arial" panose="020B0604020202020204" pitchFamily="34" charset="0"/>
                <a:cs typeface="Arial" panose="020B0604020202020204" pitchFamily="34" charset="0"/>
              </a:rPr>
              <a:t>Dense Optical Flow</a:t>
            </a:r>
          </a:p>
        </p:txBody>
      </p:sp>
      <p:sp>
        <p:nvSpPr>
          <p:cNvPr id="65" name="Rectangle 64"/>
          <p:cNvSpPr/>
          <p:nvPr/>
        </p:nvSpPr>
        <p:spPr>
          <a:xfrm>
            <a:off x="5122834" y="4802598"/>
            <a:ext cx="2524721" cy="250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66" name="TextBox 65"/>
          <p:cNvSpPr txBox="1"/>
          <p:nvPr/>
        </p:nvSpPr>
        <p:spPr>
          <a:xfrm>
            <a:off x="5122834" y="4810923"/>
            <a:ext cx="2524722"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1100" dirty="0" err="1">
                <a:solidFill>
                  <a:schemeClr val="tx1"/>
                </a:solidFill>
                <a:latin typeface="Arial" panose="020B0604020202020204" pitchFamily="34" charset="0"/>
                <a:cs typeface="Arial" panose="020B0604020202020204" pitchFamily="34" charset="0"/>
              </a:rPr>
              <a:t>VisionWorks</a:t>
            </a:r>
            <a:r>
              <a:rPr lang="en-US" sz="1100" baseline="30000" dirty="0">
                <a:solidFill>
                  <a:schemeClr val="tx1"/>
                </a:solidFill>
                <a:latin typeface="Arial" panose="020B0604020202020204" pitchFamily="34" charset="0"/>
                <a:cs typeface="Arial" panose="020B0604020202020204" pitchFamily="34" charset="0"/>
              </a:rPr>
              <a:t>™</a:t>
            </a:r>
            <a:r>
              <a:rPr lang="en-US" sz="1100" dirty="0">
                <a:solidFill>
                  <a:schemeClr val="tx1"/>
                </a:solidFill>
                <a:latin typeface="Arial" panose="020B0604020202020204" pitchFamily="34" charset="0"/>
                <a:cs typeface="Arial" panose="020B0604020202020204" pitchFamily="34" charset="0"/>
              </a:rPr>
              <a:t> API + </a:t>
            </a:r>
            <a:r>
              <a:rPr lang="en-US" sz="1100" dirty="0" err="1">
                <a:solidFill>
                  <a:schemeClr val="tx1"/>
                </a:solidFill>
                <a:latin typeface="Arial" panose="020B0604020202020204" pitchFamily="34" charset="0"/>
                <a:cs typeface="Arial" panose="020B0604020202020204" pitchFamily="34" charset="0"/>
              </a:rPr>
              <a:t>FrameWorks</a:t>
            </a:r>
            <a:endParaRPr lang="en-US" sz="1100" dirty="0">
              <a:solidFill>
                <a:schemeClr val="tx1"/>
              </a:solidFill>
              <a:latin typeface="Arial" panose="020B0604020202020204" pitchFamily="34" charset="0"/>
              <a:cs typeface="Arial" panose="020B0604020202020204" pitchFamily="34" charset="0"/>
            </a:endParaRPr>
          </a:p>
        </p:txBody>
      </p:sp>
      <p:sp>
        <p:nvSpPr>
          <p:cNvPr id="67" name="TextBox 66"/>
          <p:cNvSpPr txBox="1"/>
          <p:nvPr/>
        </p:nvSpPr>
        <p:spPr>
          <a:xfrm>
            <a:off x="5014925" y="5232219"/>
            <a:ext cx="1070818" cy="6509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nSpc>
                <a:spcPct val="90000"/>
              </a:lnSpc>
            </a:pPr>
            <a:r>
              <a:rPr lang="en-US" sz="600" b="1" dirty="0">
                <a:solidFill>
                  <a:schemeClr val="bg1"/>
                </a:solidFill>
                <a:latin typeface="Arial" panose="020B0604020202020204" pitchFamily="34" charset="0"/>
                <a:cs typeface="Arial" panose="020B0604020202020204" pitchFamily="34" charset="0"/>
              </a:rPr>
              <a:t>IMAGE ARITHMETIC</a:t>
            </a:r>
          </a:p>
          <a:p>
            <a:pPr>
              <a:lnSpc>
                <a:spcPct val="90000"/>
              </a:lnSpc>
            </a:pPr>
            <a:r>
              <a:rPr lang="en-US" sz="500" dirty="0">
                <a:solidFill>
                  <a:schemeClr val="bg1"/>
                </a:solidFill>
                <a:latin typeface="Arial" panose="020B0604020202020204" pitchFamily="34" charset="0"/>
                <a:cs typeface="Arial" panose="020B0604020202020204" pitchFamily="34" charset="0"/>
              </a:rPr>
              <a:t>Absolute Difference</a:t>
            </a:r>
            <a:br>
              <a:rPr lang="en-US" sz="500" dirty="0">
                <a:solidFill>
                  <a:schemeClr val="bg1"/>
                </a:solidFill>
                <a:latin typeface="Arial" panose="020B0604020202020204" pitchFamily="34" charset="0"/>
                <a:cs typeface="Arial" panose="020B0604020202020204" pitchFamily="34" charset="0"/>
              </a:rPr>
            </a:br>
            <a:r>
              <a:rPr lang="en-US" sz="500" dirty="0">
                <a:solidFill>
                  <a:schemeClr val="bg1"/>
                </a:solidFill>
                <a:latin typeface="Arial" panose="020B0604020202020204" pitchFamily="34" charset="0"/>
                <a:cs typeface="Arial" panose="020B0604020202020204" pitchFamily="34" charset="0"/>
              </a:rPr>
              <a:t>Accumulate Image</a:t>
            </a:r>
          </a:p>
          <a:p>
            <a:pPr>
              <a:lnSpc>
                <a:spcPct val="90000"/>
              </a:lnSpc>
            </a:pPr>
            <a:r>
              <a:rPr lang="en-US" sz="500" dirty="0">
                <a:solidFill>
                  <a:schemeClr val="bg1"/>
                </a:solidFill>
                <a:latin typeface="Arial" panose="020B0604020202020204" pitchFamily="34" charset="0"/>
                <a:cs typeface="Arial" panose="020B0604020202020204" pitchFamily="34" charset="0"/>
              </a:rPr>
              <a:t>Accumulate Squared</a:t>
            </a:r>
          </a:p>
          <a:p>
            <a:pPr>
              <a:lnSpc>
                <a:spcPct val="90000"/>
              </a:lnSpc>
            </a:pPr>
            <a:r>
              <a:rPr lang="en-US" sz="500" dirty="0">
                <a:solidFill>
                  <a:schemeClr val="bg1"/>
                </a:solidFill>
                <a:latin typeface="Arial" panose="020B0604020202020204" pitchFamily="34" charset="0"/>
                <a:cs typeface="Arial" panose="020B0604020202020204" pitchFamily="34" charset="0"/>
              </a:rPr>
              <a:t>Accumulate Weighted</a:t>
            </a:r>
          </a:p>
          <a:p>
            <a:pPr>
              <a:lnSpc>
                <a:spcPct val="90000"/>
              </a:lnSpc>
            </a:pPr>
            <a:r>
              <a:rPr lang="en-US" sz="500" dirty="0">
                <a:solidFill>
                  <a:schemeClr val="bg1"/>
                </a:solidFill>
                <a:latin typeface="Arial" panose="020B0604020202020204" pitchFamily="34" charset="0"/>
                <a:cs typeface="Arial" panose="020B0604020202020204" pitchFamily="34" charset="0"/>
              </a:rPr>
              <a:t>Add / Subtract / Multiply</a:t>
            </a:r>
          </a:p>
          <a:p>
            <a:pPr>
              <a:lnSpc>
                <a:spcPct val="90000"/>
              </a:lnSpc>
            </a:pPr>
            <a:r>
              <a:rPr lang="en-US" sz="500" dirty="0">
                <a:solidFill>
                  <a:schemeClr val="bg1"/>
                </a:solidFill>
                <a:latin typeface="Arial" panose="020B0604020202020204" pitchFamily="34" charset="0"/>
                <a:cs typeface="Arial" panose="020B0604020202020204" pitchFamily="34" charset="0"/>
              </a:rPr>
              <a:t>Channel Combine</a:t>
            </a:r>
          </a:p>
          <a:p>
            <a:pPr>
              <a:lnSpc>
                <a:spcPct val="90000"/>
              </a:lnSpc>
            </a:pPr>
            <a:r>
              <a:rPr lang="en-US" sz="500" dirty="0">
                <a:solidFill>
                  <a:schemeClr val="bg1"/>
                </a:solidFill>
                <a:latin typeface="Arial" panose="020B0604020202020204" pitchFamily="34" charset="0"/>
                <a:cs typeface="Arial" panose="020B0604020202020204" pitchFamily="34" charset="0"/>
              </a:rPr>
              <a:t>Channel Extract</a:t>
            </a:r>
          </a:p>
        </p:txBody>
      </p:sp>
      <p:sp>
        <p:nvSpPr>
          <p:cNvPr id="68" name="TextBox 67"/>
          <p:cNvSpPr txBox="1"/>
          <p:nvPr/>
        </p:nvSpPr>
        <p:spPr>
          <a:xfrm>
            <a:off x="6019376" y="5224166"/>
            <a:ext cx="788220" cy="6647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nSpc>
                <a:spcPct val="90000"/>
              </a:lnSpc>
            </a:pPr>
            <a:r>
              <a:rPr lang="en-US" sz="600" b="1" dirty="0">
                <a:solidFill>
                  <a:schemeClr val="bg1"/>
                </a:solidFill>
                <a:latin typeface="Arial" panose="020B0604020202020204" pitchFamily="34" charset="0"/>
                <a:cs typeface="Arial" panose="020B0604020202020204" pitchFamily="34" charset="0"/>
              </a:rPr>
              <a:t>GEOMETRIC </a:t>
            </a:r>
            <a:br>
              <a:rPr lang="en-US" sz="600" b="1" dirty="0">
                <a:solidFill>
                  <a:schemeClr val="bg1"/>
                </a:solidFill>
                <a:latin typeface="Arial" panose="020B0604020202020204" pitchFamily="34" charset="0"/>
                <a:cs typeface="Arial" panose="020B0604020202020204" pitchFamily="34" charset="0"/>
              </a:rPr>
            </a:br>
            <a:r>
              <a:rPr lang="en-US" sz="600" b="1" dirty="0">
                <a:solidFill>
                  <a:schemeClr val="bg1"/>
                </a:solidFill>
                <a:latin typeface="Arial" panose="020B0604020202020204" pitchFamily="34" charset="0"/>
                <a:cs typeface="Arial" panose="020B0604020202020204" pitchFamily="34" charset="0"/>
              </a:rPr>
              <a:t>TRANSFORMS</a:t>
            </a:r>
          </a:p>
          <a:p>
            <a:pPr>
              <a:lnSpc>
                <a:spcPct val="90000"/>
              </a:lnSpc>
            </a:pPr>
            <a:r>
              <a:rPr lang="en-US" sz="500" dirty="0">
                <a:solidFill>
                  <a:schemeClr val="bg1"/>
                </a:solidFill>
                <a:latin typeface="Arial" panose="020B0604020202020204" pitchFamily="34" charset="0"/>
                <a:cs typeface="Arial" panose="020B0604020202020204" pitchFamily="34" charset="0"/>
              </a:rPr>
              <a:t>Affine Warp </a:t>
            </a:r>
            <a:r>
              <a:rPr lang="en-US" sz="500" dirty="0">
                <a:solidFill>
                  <a:schemeClr val="tx2"/>
                </a:solidFill>
                <a:latin typeface="Arial" panose="020B0604020202020204" pitchFamily="34" charset="0"/>
                <a:cs typeface="Arial" panose="020B0604020202020204" pitchFamily="34" charset="0"/>
              </a:rPr>
              <a:t>+</a:t>
            </a:r>
          </a:p>
          <a:p>
            <a:pPr>
              <a:lnSpc>
                <a:spcPct val="90000"/>
              </a:lnSpc>
            </a:pPr>
            <a:r>
              <a:rPr lang="en-US" sz="500" dirty="0">
                <a:solidFill>
                  <a:schemeClr val="tx2"/>
                </a:solidFill>
                <a:latin typeface="Arial" panose="020B0604020202020204" pitchFamily="34" charset="0"/>
                <a:cs typeface="Arial" panose="020B0604020202020204" pitchFamily="34" charset="0"/>
              </a:rPr>
              <a:t>Perspective Warp</a:t>
            </a:r>
          </a:p>
          <a:p>
            <a:pPr>
              <a:lnSpc>
                <a:spcPct val="90000"/>
              </a:lnSpc>
            </a:pPr>
            <a:r>
              <a:rPr lang="en-US" sz="500" dirty="0">
                <a:solidFill>
                  <a:schemeClr val="tx2"/>
                </a:solidFill>
                <a:latin typeface="Arial" panose="020B0604020202020204" pitchFamily="34" charset="0"/>
                <a:cs typeface="Arial" panose="020B0604020202020204" pitchFamily="34" charset="0"/>
              </a:rPr>
              <a:t>Flip Image</a:t>
            </a:r>
          </a:p>
          <a:p>
            <a:pPr>
              <a:lnSpc>
                <a:spcPct val="90000"/>
              </a:lnSpc>
            </a:pPr>
            <a:r>
              <a:rPr lang="en-US" sz="500" dirty="0">
                <a:solidFill>
                  <a:schemeClr val="bg1"/>
                </a:solidFill>
                <a:latin typeface="Arial" panose="020B0604020202020204" pitchFamily="34" charset="0"/>
                <a:cs typeface="Arial" panose="020B0604020202020204" pitchFamily="34" charset="0"/>
              </a:rPr>
              <a:t>Gaussian Pyramid</a:t>
            </a:r>
          </a:p>
          <a:p>
            <a:pPr>
              <a:lnSpc>
                <a:spcPct val="90000"/>
              </a:lnSpc>
            </a:pPr>
            <a:r>
              <a:rPr lang="en-US" sz="500" dirty="0">
                <a:solidFill>
                  <a:schemeClr val="bg1"/>
                </a:solidFill>
                <a:latin typeface="Arial" panose="020B0604020202020204" pitchFamily="34" charset="0"/>
                <a:cs typeface="Arial" panose="020B0604020202020204" pitchFamily="34" charset="0"/>
              </a:rPr>
              <a:t>Remap</a:t>
            </a:r>
          </a:p>
          <a:p>
            <a:pPr>
              <a:lnSpc>
                <a:spcPct val="90000"/>
              </a:lnSpc>
            </a:pPr>
            <a:r>
              <a:rPr lang="en-US" sz="500" dirty="0">
                <a:solidFill>
                  <a:schemeClr val="bg1"/>
                </a:solidFill>
                <a:latin typeface="Arial" panose="020B0604020202020204" pitchFamily="34" charset="0"/>
                <a:cs typeface="Arial" panose="020B0604020202020204" pitchFamily="34" charset="0"/>
              </a:rPr>
              <a:t>Scale Image</a:t>
            </a:r>
          </a:p>
        </p:txBody>
      </p:sp>
      <p:sp>
        <p:nvSpPr>
          <p:cNvPr id="69" name="TextBox 68"/>
          <p:cNvSpPr txBox="1"/>
          <p:nvPr/>
        </p:nvSpPr>
        <p:spPr>
          <a:xfrm>
            <a:off x="6821410" y="5232220"/>
            <a:ext cx="909153" cy="6509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nSpc>
                <a:spcPct val="90000"/>
              </a:lnSpc>
            </a:pPr>
            <a:r>
              <a:rPr lang="en-US" sz="600" b="1" dirty="0">
                <a:solidFill>
                  <a:schemeClr val="bg1"/>
                </a:solidFill>
                <a:latin typeface="Arial" panose="020B0604020202020204" pitchFamily="34" charset="0"/>
                <a:cs typeface="Arial" panose="020B0604020202020204" pitchFamily="34" charset="0"/>
              </a:rPr>
              <a:t>Features</a:t>
            </a:r>
          </a:p>
          <a:p>
            <a:pPr>
              <a:lnSpc>
                <a:spcPct val="90000"/>
              </a:lnSpc>
            </a:pPr>
            <a:r>
              <a:rPr lang="en-US" sz="500" dirty="0">
                <a:solidFill>
                  <a:schemeClr val="bg1"/>
                </a:solidFill>
                <a:latin typeface="Arial" panose="020B0604020202020204" pitchFamily="34" charset="0"/>
                <a:cs typeface="Arial" panose="020B0604020202020204" pitchFamily="34" charset="0"/>
              </a:rPr>
              <a:t>Canny Edge Detector</a:t>
            </a:r>
          </a:p>
          <a:p>
            <a:pPr>
              <a:lnSpc>
                <a:spcPct val="90000"/>
              </a:lnSpc>
            </a:pPr>
            <a:r>
              <a:rPr lang="en-US" sz="500" dirty="0">
                <a:solidFill>
                  <a:schemeClr val="bg1"/>
                </a:solidFill>
                <a:latin typeface="Arial" panose="020B0604020202020204" pitchFamily="34" charset="0"/>
                <a:cs typeface="Arial" panose="020B0604020202020204" pitchFamily="34" charset="0"/>
              </a:rPr>
              <a:t>Fast Corners </a:t>
            </a:r>
            <a:r>
              <a:rPr lang="en-US" sz="500" dirty="0">
                <a:solidFill>
                  <a:schemeClr val="tx2"/>
                </a:solidFill>
                <a:latin typeface="Arial" panose="020B0604020202020204" pitchFamily="34" charset="0"/>
                <a:cs typeface="Arial" panose="020B0604020202020204" pitchFamily="34" charset="0"/>
              </a:rPr>
              <a:t>+</a:t>
            </a:r>
          </a:p>
          <a:p>
            <a:pPr>
              <a:lnSpc>
                <a:spcPct val="90000"/>
              </a:lnSpc>
            </a:pPr>
            <a:r>
              <a:rPr lang="en-US" sz="500" dirty="0">
                <a:solidFill>
                  <a:schemeClr val="tx2"/>
                </a:solidFill>
                <a:latin typeface="Arial" panose="020B0604020202020204" pitchFamily="34" charset="0"/>
                <a:cs typeface="Arial" panose="020B0604020202020204" pitchFamily="34" charset="0"/>
              </a:rPr>
              <a:t>Fast Track</a:t>
            </a:r>
          </a:p>
          <a:p>
            <a:pPr>
              <a:lnSpc>
                <a:spcPct val="90000"/>
              </a:lnSpc>
            </a:pPr>
            <a:r>
              <a:rPr lang="en-US" sz="500" dirty="0">
                <a:solidFill>
                  <a:schemeClr val="bg1"/>
                </a:solidFill>
                <a:latin typeface="Arial" panose="020B0604020202020204" pitchFamily="34" charset="0"/>
                <a:cs typeface="Arial" panose="020B0604020202020204" pitchFamily="34" charset="0"/>
              </a:rPr>
              <a:t>Harris Corners </a:t>
            </a:r>
            <a:r>
              <a:rPr lang="en-US" sz="500" dirty="0">
                <a:solidFill>
                  <a:schemeClr val="tx2"/>
                </a:solidFill>
                <a:latin typeface="Arial" panose="020B0604020202020204" pitchFamily="34" charset="0"/>
                <a:cs typeface="Arial" panose="020B0604020202020204" pitchFamily="34" charset="0"/>
              </a:rPr>
              <a:t>+</a:t>
            </a:r>
          </a:p>
          <a:p>
            <a:pPr>
              <a:lnSpc>
                <a:spcPct val="90000"/>
              </a:lnSpc>
            </a:pPr>
            <a:r>
              <a:rPr lang="en-US" sz="500" dirty="0">
                <a:solidFill>
                  <a:schemeClr val="tx2"/>
                </a:solidFill>
                <a:latin typeface="Arial" panose="020B0604020202020204" pitchFamily="34" charset="0"/>
                <a:cs typeface="Arial" panose="020B0604020202020204" pitchFamily="34" charset="0"/>
              </a:rPr>
              <a:t>Harris Track</a:t>
            </a:r>
          </a:p>
          <a:p>
            <a:pPr>
              <a:lnSpc>
                <a:spcPct val="90000"/>
              </a:lnSpc>
            </a:pPr>
            <a:r>
              <a:rPr lang="en-US" sz="500" dirty="0">
                <a:solidFill>
                  <a:schemeClr val="tx2"/>
                </a:solidFill>
                <a:latin typeface="Arial" panose="020B0604020202020204" pitchFamily="34" charset="0"/>
                <a:cs typeface="Arial" panose="020B0604020202020204" pitchFamily="34" charset="0"/>
              </a:rPr>
              <a:t>Hough Circles</a:t>
            </a:r>
          </a:p>
          <a:p>
            <a:pPr>
              <a:lnSpc>
                <a:spcPct val="90000"/>
              </a:lnSpc>
            </a:pPr>
            <a:r>
              <a:rPr lang="en-US" sz="500" dirty="0">
                <a:solidFill>
                  <a:schemeClr val="bg1"/>
                </a:solidFill>
                <a:latin typeface="Arial" panose="020B0604020202020204" pitchFamily="34" charset="0"/>
                <a:cs typeface="Arial" panose="020B0604020202020204" pitchFamily="34" charset="0"/>
              </a:rPr>
              <a:t>Hough Lines</a:t>
            </a:r>
          </a:p>
        </p:txBody>
      </p:sp>
      <p:sp>
        <p:nvSpPr>
          <p:cNvPr id="70" name="Rectangle 69"/>
          <p:cNvSpPr/>
          <p:nvPr/>
        </p:nvSpPr>
        <p:spPr>
          <a:xfrm>
            <a:off x="5188237" y="5182346"/>
            <a:ext cx="2370594" cy="223060"/>
          </a:xfrm>
          <a:prstGeom prst="rect">
            <a:avLst/>
          </a:prstGeom>
          <a:gradFill>
            <a:gsLst>
              <a:gs pos="0">
                <a:schemeClr val="tx1"/>
              </a:gs>
              <a:gs pos="100000">
                <a:schemeClr val="tx1">
                  <a:alpha val="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
        <p:nvSpPr>
          <p:cNvPr id="71" name="Rectangle 70"/>
          <p:cNvSpPr/>
          <p:nvPr/>
        </p:nvSpPr>
        <p:spPr>
          <a:xfrm flipV="1">
            <a:off x="5188237" y="5825595"/>
            <a:ext cx="2370594" cy="223060"/>
          </a:xfrm>
          <a:prstGeom prst="rect">
            <a:avLst/>
          </a:prstGeom>
          <a:gradFill>
            <a:gsLst>
              <a:gs pos="0">
                <a:schemeClr val="tx1"/>
              </a:gs>
              <a:gs pos="100000">
                <a:schemeClr val="tx1">
                  <a:alpha val="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prstGeom prst="rect">
            <a:avLst/>
          </a:prstGeom>
          <a:noFill/>
          <a:ln>
            <a:noFill/>
          </a:ln>
        </p:spPr>
        <p:txBody>
          <a:bodyPr lIns="82283" tIns="41130" rIns="82283" bIns="41130" anchor="t" anchorCtr="0">
            <a:noAutofit/>
          </a:bodyPr>
          <a:lstStyle/>
          <a:p>
            <a:pPr>
              <a:spcBef>
                <a:spcPts val="0"/>
              </a:spcBef>
              <a:spcAft>
                <a:spcPts val="0"/>
              </a:spcAft>
              <a:buClr>
                <a:srgbClr val="73B900"/>
              </a:buClr>
              <a:buSzPct val="25000"/>
            </a:pPr>
            <a:r>
              <a:rPr lang="en-US" sz="2800" b="1" cap="all" dirty="0" err="1" smtClean="0"/>
              <a:t>VisionWorks</a:t>
            </a:r>
            <a:r>
              <a:rPr lang="en-US" sz="2800" b="1" cap="all" dirty="0"/>
              <a:t>™</a:t>
            </a:r>
            <a:r>
              <a:rPr lang="en-US" sz="2800" b="1" cap="all" baseline="30000" dirty="0"/>
              <a:t>  </a:t>
            </a:r>
            <a:r>
              <a:rPr lang="en-US" sz="2800" b="1" cap="all" dirty="0" smtClean="0">
                <a:ea typeface="Trebuchet MS"/>
                <a:sym typeface="Trebuchet MS"/>
                <a:rtl val="0"/>
              </a:rPr>
              <a:t>Software stack</a:t>
            </a:r>
            <a:endParaRPr lang="en-US" sz="2800" b="1" cap="all" dirty="0">
              <a:ea typeface="Trebuchet MS"/>
              <a:sym typeface="Trebuchet MS"/>
              <a:rtl val="0"/>
            </a:endParaRPr>
          </a:p>
        </p:txBody>
      </p:sp>
      <p:sp>
        <p:nvSpPr>
          <p:cNvPr id="20" name="Shape 72"/>
          <p:cNvSpPr/>
          <p:nvPr/>
        </p:nvSpPr>
        <p:spPr>
          <a:xfrm>
            <a:off x="2081598" y="4999981"/>
            <a:ext cx="3891375" cy="39095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82283" tIns="41130" rIns="82283" bIns="41130" anchor="ctr" anchorCtr="0">
            <a:noAutofit/>
          </a:bodyPr>
          <a:lstStyle/>
          <a:p>
            <a:pPr algn="ctr">
              <a:buClr>
                <a:srgbClr val="FFFFFF"/>
              </a:buClr>
              <a:buSzPct val="25000"/>
            </a:pPr>
            <a:r>
              <a:rPr lang="en-US" b="1" dirty="0" err="1">
                <a:solidFill>
                  <a:srgbClr val="FFFFFF"/>
                </a:solidFill>
                <a:latin typeface="Arial"/>
                <a:ea typeface="Arial"/>
                <a:cs typeface="Arial"/>
                <a:sym typeface="Arial"/>
                <a:rtl val="0"/>
              </a:rPr>
              <a:t>Tegra</a:t>
            </a:r>
            <a:r>
              <a:rPr lang="en-US" b="1" dirty="0">
                <a:solidFill>
                  <a:srgbClr val="FFFFFF"/>
                </a:solidFill>
                <a:latin typeface="Arial"/>
                <a:ea typeface="Arial"/>
                <a:cs typeface="Arial"/>
                <a:sym typeface="Arial"/>
                <a:rtl val="0"/>
              </a:rPr>
              <a:t>, </a:t>
            </a:r>
            <a:r>
              <a:rPr lang="en-US" b="1" dirty="0" err="1">
                <a:solidFill>
                  <a:srgbClr val="FFFFFF"/>
                </a:solidFill>
                <a:latin typeface="Arial"/>
                <a:ea typeface="Arial"/>
                <a:cs typeface="Arial"/>
                <a:sym typeface="Arial"/>
                <a:rtl val="0"/>
              </a:rPr>
              <a:t>Kepler</a:t>
            </a:r>
            <a:r>
              <a:rPr lang="en-US" b="1" dirty="0">
                <a:solidFill>
                  <a:srgbClr val="FFFFFF"/>
                </a:solidFill>
                <a:latin typeface="Arial"/>
                <a:ea typeface="Arial"/>
                <a:cs typeface="Arial"/>
                <a:sym typeface="Arial"/>
                <a:rtl val="0"/>
              </a:rPr>
              <a:t>/Maxwell GPU</a:t>
            </a:r>
          </a:p>
        </p:txBody>
      </p:sp>
      <p:grpSp>
        <p:nvGrpSpPr>
          <p:cNvPr id="21" name="Group 20"/>
          <p:cNvGrpSpPr/>
          <p:nvPr/>
        </p:nvGrpSpPr>
        <p:grpSpPr>
          <a:xfrm>
            <a:off x="2081598" y="4261766"/>
            <a:ext cx="3891375" cy="723750"/>
            <a:chOff x="1984889" y="4175279"/>
            <a:chExt cx="5188500" cy="723750"/>
          </a:xfrm>
        </p:grpSpPr>
        <p:sp>
          <p:nvSpPr>
            <p:cNvPr id="35" name="Shape 72"/>
            <p:cNvSpPr/>
            <p:nvPr/>
          </p:nvSpPr>
          <p:spPr>
            <a:xfrm>
              <a:off x="1984889" y="4175279"/>
              <a:ext cx="5188500" cy="465561"/>
            </a:xfrm>
            <a:prstGeom prst="rect">
              <a:avLst/>
            </a:prstGeom>
            <a:solidFill>
              <a:schemeClr val="accent1"/>
            </a:solidFill>
            <a:ln w="12700" cap="flat">
              <a:noFill/>
              <a:prstDash val="solid"/>
              <a:round/>
              <a:headEnd type="none" w="med" len="med"/>
              <a:tailEnd type="none" w="med" len="med"/>
            </a:ln>
          </p:spPr>
          <p:txBody>
            <a:bodyPr lIns="91425" tIns="45700" rIns="91425" bIns="45700" anchor="ctr" anchorCtr="0">
              <a:noAutofit/>
            </a:bodyPr>
            <a:lstStyle/>
            <a:p>
              <a:pPr algn="ctr">
                <a:buClr>
                  <a:srgbClr val="FFFFFF"/>
                </a:buClr>
                <a:buSzPct val="25000"/>
              </a:pPr>
              <a:r>
                <a:rPr lang="en-US" b="1" dirty="0" smtClean="0">
                  <a:latin typeface="Arial"/>
                  <a:ea typeface="Arial"/>
                  <a:cs typeface="Arial"/>
                  <a:sym typeface="Arial"/>
                  <a:rtl val="0"/>
                </a:rPr>
                <a:t>CUDA Acceleration Framework</a:t>
              </a:r>
              <a:endParaRPr lang="en-US" b="1" dirty="0">
                <a:latin typeface="Arial"/>
                <a:ea typeface="Arial"/>
                <a:cs typeface="Arial"/>
                <a:sym typeface="Arial"/>
                <a:rtl val="0"/>
              </a:endParaRPr>
            </a:p>
          </p:txBody>
        </p:sp>
        <p:sp>
          <p:nvSpPr>
            <p:cNvPr id="36" name="Down Arrow 35"/>
            <p:cNvSpPr/>
            <p:nvPr/>
          </p:nvSpPr>
          <p:spPr>
            <a:xfrm>
              <a:off x="4302914" y="4640840"/>
              <a:ext cx="552450" cy="25818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6" name="Shape 78"/>
          <p:cNvSpPr/>
          <p:nvPr/>
        </p:nvSpPr>
        <p:spPr>
          <a:xfrm>
            <a:off x="2081598" y="1829562"/>
            <a:ext cx="3891375" cy="2395660"/>
          </a:xfrm>
          <a:prstGeom prst="roundRect">
            <a:avLst>
              <a:gd name="adj" fmla="val 16667"/>
            </a:avLst>
          </a:prstGeom>
          <a:solidFill>
            <a:srgbClr val="2F3426"/>
          </a:solidFill>
          <a:ln>
            <a:noFill/>
          </a:ln>
        </p:spPr>
        <p:txBody>
          <a:bodyPr lIns="0" tIns="0" rIns="0" bIns="0" anchor="ctr" anchorCtr="0">
            <a:noAutofit/>
          </a:bodyPr>
          <a:lstStyle/>
          <a:p>
            <a:pPr algn="ctr">
              <a:buClr>
                <a:srgbClr val="FFFFFF"/>
              </a:buClr>
              <a:buSzPct val="25000"/>
            </a:pPr>
            <a:endParaRPr lang="en-US" sz="1400" dirty="0">
              <a:solidFill>
                <a:srgbClr val="FFFFFF">
                  <a:lumMod val="85000"/>
                </a:srgbClr>
              </a:solidFill>
              <a:latin typeface="Arial"/>
              <a:ea typeface="Arial"/>
              <a:cs typeface="Arial"/>
              <a:sym typeface="Arial"/>
              <a:rtl val="0"/>
            </a:endParaRPr>
          </a:p>
          <a:p>
            <a:pPr algn="ctr">
              <a:buClr>
                <a:srgbClr val="FFFFFF"/>
              </a:buClr>
              <a:buSzPct val="25000"/>
            </a:pPr>
            <a:endParaRPr lang="en-US" sz="1400" dirty="0">
              <a:solidFill>
                <a:srgbClr val="FFFFFF">
                  <a:lumMod val="85000"/>
                </a:srgbClr>
              </a:solidFill>
              <a:latin typeface="Arial"/>
              <a:ea typeface="Arial"/>
              <a:cs typeface="Arial"/>
              <a:sym typeface="Arial"/>
              <a:rtl val="0"/>
            </a:endParaRPr>
          </a:p>
          <a:p>
            <a:pPr algn="ctr">
              <a:buClr>
                <a:srgbClr val="FFFFFF"/>
              </a:buClr>
              <a:buSzPct val="25000"/>
            </a:pPr>
            <a:endParaRPr lang="en-US" sz="1400" dirty="0">
              <a:solidFill>
                <a:srgbClr val="FFFFFF">
                  <a:lumMod val="85000"/>
                </a:srgbClr>
              </a:solidFill>
              <a:latin typeface="Arial"/>
              <a:ea typeface="Arial"/>
              <a:cs typeface="Arial"/>
              <a:sym typeface="Arial"/>
              <a:rtl val="0"/>
            </a:endParaRPr>
          </a:p>
          <a:p>
            <a:pPr algn="ctr">
              <a:buClr>
                <a:srgbClr val="FFFFFF"/>
              </a:buClr>
              <a:buSzPct val="25000"/>
            </a:pPr>
            <a:endParaRPr lang="en-US" sz="1400" dirty="0">
              <a:solidFill>
                <a:srgbClr val="FFFFFF">
                  <a:lumMod val="85000"/>
                </a:srgbClr>
              </a:solidFill>
              <a:latin typeface="Arial"/>
              <a:ea typeface="Arial"/>
              <a:cs typeface="Arial"/>
              <a:sym typeface="Arial"/>
              <a:rtl val="0"/>
            </a:endParaRPr>
          </a:p>
          <a:p>
            <a:pPr algn="ctr">
              <a:buClr>
                <a:srgbClr val="FFFFFF"/>
              </a:buClr>
              <a:buSzPct val="25000"/>
            </a:pPr>
            <a:endParaRPr lang="en-US" sz="1400" dirty="0">
              <a:solidFill>
                <a:srgbClr val="FFFFFF">
                  <a:lumMod val="85000"/>
                </a:srgbClr>
              </a:solidFill>
              <a:latin typeface="Arial"/>
              <a:ea typeface="Arial"/>
              <a:cs typeface="Arial"/>
              <a:sym typeface="Arial"/>
              <a:rtl val="0"/>
            </a:endParaRPr>
          </a:p>
          <a:p>
            <a:pPr algn="ctr">
              <a:buClr>
                <a:srgbClr val="FFFFFF"/>
              </a:buClr>
              <a:buSzPct val="25000"/>
            </a:pPr>
            <a:endParaRPr lang="en-US" sz="1400" dirty="0">
              <a:solidFill>
                <a:srgbClr val="FFFFFF">
                  <a:lumMod val="85000"/>
                </a:srgbClr>
              </a:solidFill>
              <a:latin typeface="Arial"/>
              <a:ea typeface="Arial"/>
              <a:cs typeface="Arial"/>
              <a:sym typeface="Arial"/>
              <a:rtl val="0"/>
            </a:endParaRPr>
          </a:p>
          <a:p>
            <a:pPr algn="ctr">
              <a:buClr>
                <a:srgbClr val="FFFFFF"/>
              </a:buClr>
              <a:buSzPct val="25000"/>
            </a:pPr>
            <a:endParaRPr lang="en-US" sz="1400" dirty="0">
              <a:solidFill>
                <a:srgbClr val="FFFFFF">
                  <a:lumMod val="85000"/>
                </a:srgbClr>
              </a:solidFill>
              <a:latin typeface="Arial"/>
              <a:ea typeface="Arial"/>
              <a:cs typeface="Arial"/>
              <a:sym typeface="Arial"/>
              <a:rtl val="0"/>
            </a:endParaRPr>
          </a:p>
          <a:p>
            <a:pPr algn="ctr">
              <a:buClr>
                <a:srgbClr val="FFFFFF"/>
              </a:buClr>
              <a:buSzPct val="25000"/>
            </a:pPr>
            <a:endParaRPr lang="en-US" sz="1400" dirty="0">
              <a:solidFill>
                <a:srgbClr val="FFFFFF">
                  <a:lumMod val="85000"/>
                </a:srgbClr>
              </a:solidFill>
              <a:latin typeface="Arial"/>
              <a:ea typeface="Arial"/>
              <a:cs typeface="Arial"/>
              <a:sym typeface="Arial"/>
              <a:rtl val="0"/>
            </a:endParaRPr>
          </a:p>
          <a:p>
            <a:pPr algn="ctr">
              <a:buClr>
                <a:srgbClr val="FFFFFF"/>
              </a:buClr>
              <a:buSzPct val="25000"/>
            </a:pPr>
            <a:endParaRPr lang="en-US" sz="1400" dirty="0">
              <a:solidFill>
                <a:srgbClr val="FFFFFF">
                  <a:lumMod val="85000"/>
                </a:srgbClr>
              </a:solidFill>
              <a:latin typeface="Arial"/>
              <a:ea typeface="Arial"/>
              <a:cs typeface="Arial"/>
              <a:sym typeface="Arial"/>
              <a:rtl val="0"/>
            </a:endParaRPr>
          </a:p>
          <a:p>
            <a:pPr algn="ctr">
              <a:buClr>
                <a:srgbClr val="FFFFFF"/>
              </a:buClr>
              <a:buSzPct val="25000"/>
            </a:pPr>
            <a:r>
              <a:rPr lang="en-US" sz="1400" b="1" dirty="0" smtClean="0">
                <a:solidFill>
                  <a:srgbClr val="FFFFFF">
                    <a:lumMod val="85000"/>
                  </a:srgbClr>
                </a:solidFill>
                <a:latin typeface="Arial"/>
                <a:ea typeface="Arial"/>
                <a:cs typeface="Arial"/>
                <a:sym typeface="Arial"/>
                <a:rtl val="0"/>
              </a:rPr>
              <a:t/>
            </a:r>
            <a:br>
              <a:rPr lang="en-US" sz="1400" b="1" dirty="0" smtClean="0">
                <a:solidFill>
                  <a:srgbClr val="FFFFFF">
                    <a:lumMod val="85000"/>
                  </a:srgbClr>
                </a:solidFill>
                <a:latin typeface="Arial"/>
                <a:ea typeface="Arial"/>
                <a:cs typeface="Arial"/>
                <a:sym typeface="Arial"/>
                <a:rtl val="0"/>
              </a:rPr>
            </a:br>
            <a:r>
              <a:rPr lang="en-US" sz="1400" b="1" dirty="0" err="1" smtClean="0">
                <a:solidFill>
                  <a:srgbClr val="FFFFFF">
                    <a:lumMod val="85000"/>
                  </a:srgbClr>
                </a:solidFill>
                <a:latin typeface="Arial"/>
                <a:ea typeface="Arial"/>
                <a:cs typeface="Arial"/>
                <a:sym typeface="Arial"/>
                <a:rtl val="0"/>
              </a:rPr>
              <a:t>VisionWorks</a:t>
            </a:r>
            <a:r>
              <a:rPr lang="en-US" sz="1400" b="1" dirty="0" smtClean="0">
                <a:solidFill>
                  <a:srgbClr val="FFFFFF">
                    <a:lumMod val="85000"/>
                  </a:srgbClr>
                </a:solidFill>
                <a:latin typeface="Arial"/>
                <a:ea typeface="Arial"/>
                <a:cs typeface="Arial"/>
                <a:sym typeface="Arial"/>
                <a:rtl val="0"/>
              </a:rPr>
              <a:t> </a:t>
            </a:r>
            <a:r>
              <a:rPr lang="en-US" sz="1400" b="1" dirty="0">
                <a:solidFill>
                  <a:srgbClr val="FFFFFF">
                    <a:lumMod val="85000"/>
                  </a:srgbClr>
                </a:solidFill>
                <a:latin typeface="Arial"/>
                <a:ea typeface="Arial"/>
                <a:cs typeface="Arial"/>
                <a:sym typeface="Arial"/>
                <a:rtl val="0"/>
              </a:rPr>
              <a:t>Toolkit</a:t>
            </a:r>
          </a:p>
        </p:txBody>
      </p:sp>
      <p:sp>
        <p:nvSpPr>
          <p:cNvPr id="27" name="Shape 78"/>
          <p:cNvSpPr/>
          <p:nvPr/>
        </p:nvSpPr>
        <p:spPr>
          <a:xfrm>
            <a:off x="2191831" y="3179872"/>
            <a:ext cx="1659704" cy="684581"/>
          </a:xfrm>
          <a:prstGeom prst="roundRect">
            <a:avLst>
              <a:gd name="adj" fmla="val 16667"/>
            </a:avLst>
          </a:prstGeom>
          <a:solidFill>
            <a:schemeClr val="accent2"/>
          </a:solidFill>
          <a:ln w="57150" cmpd="thinThick">
            <a:solidFill>
              <a:srgbClr val="800000"/>
            </a:solidFill>
          </a:ln>
        </p:spPr>
        <p:txBody>
          <a:bodyPr lIns="0" tIns="0" rIns="0" bIns="0" anchor="ctr" anchorCtr="0">
            <a:noAutofit/>
          </a:bodyPr>
          <a:lstStyle/>
          <a:p>
            <a:pPr algn="ctr">
              <a:buClr>
                <a:srgbClr val="FFFFFF"/>
              </a:buClr>
              <a:buSzPct val="25000"/>
            </a:pPr>
            <a:endParaRPr lang="en-US" sz="1400" dirty="0">
              <a:solidFill>
                <a:srgbClr val="FFFFFF"/>
              </a:solidFill>
              <a:latin typeface="Arial"/>
              <a:ea typeface="Arial"/>
              <a:cs typeface="Arial"/>
              <a:sym typeface="Arial"/>
              <a:rtl val="0"/>
            </a:endParaRPr>
          </a:p>
          <a:p>
            <a:pPr algn="ctr">
              <a:buClr>
                <a:srgbClr val="FFFFFF"/>
              </a:buClr>
              <a:buSzPct val="25000"/>
            </a:pPr>
            <a:r>
              <a:rPr lang="en-US" sz="1400" dirty="0" err="1">
                <a:solidFill>
                  <a:srgbClr val="FFFFFF"/>
                </a:solidFill>
                <a:latin typeface="Arial"/>
                <a:ea typeface="Arial"/>
                <a:cs typeface="Arial"/>
                <a:sym typeface="Arial"/>
                <a:rtl val="0"/>
              </a:rPr>
              <a:t>OpenVX</a:t>
            </a:r>
            <a:r>
              <a:rPr lang="en-US" sz="600" dirty="0" err="1">
                <a:solidFill>
                  <a:srgbClr val="FFFFFF"/>
                </a:solidFill>
                <a:latin typeface="Arial"/>
                <a:ea typeface="Arial"/>
                <a:cs typeface="Arial"/>
                <a:sym typeface="Arial"/>
                <a:rtl val="0"/>
              </a:rPr>
              <a:t>TM</a:t>
            </a:r>
            <a:r>
              <a:rPr lang="en-US" sz="1400" dirty="0">
                <a:solidFill>
                  <a:srgbClr val="FFFFFF"/>
                </a:solidFill>
                <a:latin typeface="Arial"/>
                <a:ea typeface="Arial"/>
                <a:cs typeface="Arial"/>
                <a:sym typeface="Arial"/>
                <a:rtl val="0"/>
              </a:rPr>
              <a:t> API</a:t>
            </a:r>
          </a:p>
        </p:txBody>
      </p:sp>
      <p:sp>
        <p:nvSpPr>
          <p:cNvPr id="28" name="Shape 78"/>
          <p:cNvSpPr/>
          <p:nvPr/>
        </p:nvSpPr>
        <p:spPr>
          <a:xfrm>
            <a:off x="2262738" y="2736934"/>
            <a:ext cx="1517889" cy="694800"/>
          </a:xfrm>
          <a:prstGeom prst="roundRect">
            <a:avLst>
              <a:gd name="adj" fmla="val 16667"/>
            </a:avLst>
          </a:prstGeom>
          <a:solidFill>
            <a:srgbClr val="73B900"/>
          </a:solidFill>
          <a:ln>
            <a:noFill/>
          </a:ln>
        </p:spPr>
        <p:txBody>
          <a:bodyPr lIns="0" tIns="0" rIns="0" bIns="0" anchor="ctr" anchorCtr="0">
            <a:noAutofit/>
          </a:bodyPr>
          <a:lstStyle/>
          <a:p>
            <a:pPr algn="ctr">
              <a:buClr>
                <a:srgbClr val="FFFFFF"/>
              </a:buClr>
              <a:buSzPct val="25000"/>
            </a:pPr>
            <a:r>
              <a:rPr lang="en-US" sz="1300" dirty="0" err="1">
                <a:solidFill>
                  <a:srgbClr val="FFFFFF"/>
                </a:solidFill>
                <a:latin typeface="Arial"/>
                <a:ea typeface="Arial"/>
                <a:cs typeface="Arial"/>
                <a:sym typeface="Arial"/>
                <a:rtl val="0"/>
              </a:rPr>
              <a:t>VisionWorks</a:t>
            </a:r>
            <a:r>
              <a:rPr lang="en-US" sz="1300" dirty="0">
                <a:solidFill>
                  <a:srgbClr val="FFFFFF"/>
                </a:solidFill>
                <a:latin typeface="Arial"/>
                <a:ea typeface="Arial"/>
                <a:cs typeface="Arial"/>
                <a:sym typeface="Arial"/>
                <a:rtl val="0"/>
              </a:rPr>
              <a:t> </a:t>
            </a:r>
          </a:p>
          <a:p>
            <a:pPr algn="ctr">
              <a:buClr>
                <a:srgbClr val="FFFFFF"/>
              </a:buClr>
              <a:buSzPct val="25000"/>
            </a:pPr>
            <a:r>
              <a:rPr lang="en-US" sz="1300" dirty="0">
                <a:solidFill>
                  <a:srgbClr val="FFFFFF"/>
                </a:solidFill>
                <a:latin typeface="Arial"/>
                <a:ea typeface="Arial"/>
                <a:cs typeface="Arial"/>
                <a:sym typeface="Arial"/>
                <a:rtl val="0"/>
              </a:rPr>
              <a:t>API Extensions</a:t>
            </a:r>
          </a:p>
        </p:txBody>
      </p:sp>
      <p:sp>
        <p:nvSpPr>
          <p:cNvPr id="29" name="Shape 78"/>
          <p:cNvSpPr/>
          <p:nvPr/>
        </p:nvSpPr>
        <p:spPr>
          <a:xfrm>
            <a:off x="4137524" y="3179872"/>
            <a:ext cx="1659704" cy="684581"/>
          </a:xfrm>
          <a:prstGeom prst="roundRect">
            <a:avLst>
              <a:gd name="adj" fmla="val 16667"/>
            </a:avLst>
          </a:prstGeom>
          <a:solidFill>
            <a:schemeClr val="accent2"/>
          </a:solidFill>
          <a:ln w="57150" cmpd="thinThick">
            <a:solidFill>
              <a:srgbClr val="800000"/>
            </a:solidFill>
          </a:ln>
        </p:spPr>
        <p:txBody>
          <a:bodyPr lIns="0" tIns="0" rIns="0" bIns="0" anchor="ctr" anchorCtr="0">
            <a:noAutofit/>
          </a:bodyPr>
          <a:lstStyle/>
          <a:p>
            <a:pPr algn="ctr">
              <a:buClr>
                <a:srgbClr val="FFFFFF"/>
              </a:buClr>
              <a:buSzPct val="25000"/>
            </a:pPr>
            <a:endParaRPr lang="en-US" sz="1400" dirty="0">
              <a:solidFill>
                <a:srgbClr val="FFFFFF"/>
              </a:solidFill>
              <a:latin typeface="Arial"/>
              <a:ea typeface="Arial"/>
              <a:cs typeface="Arial"/>
              <a:sym typeface="Arial"/>
              <a:rtl val="0"/>
            </a:endParaRPr>
          </a:p>
          <a:p>
            <a:pPr algn="ctr">
              <a:buClr>
                <a:srgbClr val="FFFFFF"/>
              </a:buClr>
              <a:buSzPct val="25000"/>
            </a:pPr>
            <a:r>
              <a:rPr lang="en-US" sz="1400" dirty="0" err="1">
                <a:solidFill>
                  <a:srgbClr val="FFFFFF"/>
                </a:solidFill>
                <a:latin typeface="Arial"/>
                <a:ea typeface="Arial"/>
                <a:cs typeface="Arial"/>
                <a:sym typeface="Arial"/>
                <a:rtl val="0"/>
              </a:rPr>
              <a:t>OpenVX</a:t>
            </a:r>
            <a:r>
              <a:rPr lang="en-US" sz="600" dirty="0" err="1">
                <a:solidFill>
                  <a:srgbClr val="FFFFFF"/>
                </a:solidFill>
                <a:latin typeface="Arial"/>
                <a:ea typeface="Arial"/>
                <a:cs typeface="Arial"/>
                <a:sym typeface="Arial"/>
                <a:rtl val="0"/>
              </a:rPr>
              <a:t>TM</a:t>
            </a:r>
            <a:r>
              <a:rPr lang="en-US" sz="1400" dirty="0">
                <a:solidFill>
                  <a:srgbClr val="FFFFFF"/>
                </a:solidFill>
                <a:latin typeface="Arial"/>
                <a:ea typeface="Arial"/>
                <a:cs typeface="Arial"/>
                <a:sym typeface="Arial"/>
                <a:rtl val="0"/>
              </a:rPr>
              <a:t> Framework</a:t>
            </a:r>
          </a:p>
        </p:txBody>
      </p:sp>
      <p:sp>
        <p:nvSpPr>
          <p:cNvPr id="30" name="Shape 78"/>
          <p:cNvSpPr/>
          <p:nvPr/>
        </p:nvSpPr>
        <p:spPr>
          <a:xfrm>
            <a:off x="4208431" y="2738042"/>
            <a:ext cx="1517889" cy="694800"/>
          </a:xfrm>
          <a:prstGeom prst="roundRect">
            <a:avLst>
              <a:gd name="adj" fmla="val 16667"/>
            </a:avLst>
          </a:prstGeom>
          <a:solidFill>
            <a:srgbClr val="73B900"/>
          </a:solidFill>
          <a:ln>
            <a:noFill/>
          </a:ln>
        </p:spPr>
        <p:txBody>
          <a:bodyPr lIns="0" tIns="0" rIns="0" bIns="0" anchor="ctr" anchorCtr="0">
            <a:noAutofit/>
          </a:bodyPr>
          <a:lstStyle/>
          <a:p>
            <a:pPr algn="ctr">
              <a:buClr>
                <a:srgbClr val="FFFFFF"/>
              </a:buClr>
              <a:buSzPct val="25000"/>
            </a:pPr>
            <a:r>
              <a:rPr lang="en-US" sz="1200" dirty="0" err="1">
                <a:solidFill>
                  <a:srgbClr val="FFFFFF"/>
                </a:solidFill>
                <a:latin typeface="Arial"/>
                <a:ea typeface="Arial"/>
                <a:cs typeface="Arial"/>
                <a:sym typeface="Arial"/>
                <a:rtl val="0"/>
              </a:rPr>
              <a:t>VisionWorks</a:t>
            </a:r>
            <a:r>
              <a:rPr lang="en-US" sz="1200" dirty="0">
                <a:solidFill>
                  <a:srgbClr val="FFFFFF"/>
                </a:solidFill>
                <a:latin typeface="Arial"/>
                <a:ea typeface="Arial"/>
                <a:cs typeface="Arial"/>
                <a:sym typeface="Arial"/>
                <a:rtl val="0"/>
              </a:rPr>
              <a:t> </a:t>
            </a:r>
          </a:p>
          <a:p>
            <a:pPr algn="ctr">
              <a:buClr>
                <a:srgbClr val="FFFFFF"/>
              </a:buClr>
              <a:buSzPct val="25000"/>
            </a:pPr>
            <a:r>
              <a:rPr lang="en-US" sz="1200" dirty="0">
                <a:solidFill>
                  <a:srgbClr val="FFFFFF"/>
                </a:solidFill>
                <a:latin typeface="Arial"/>
                <a:ea typeface="Arial"/>
                <a:cs typeface="Arial"/>
                <a:sym typeface="Arial"/>
                <a:rtl val="0"/>
              </a:rPr>
              <a:t>Framework Extensions</a:t>
            </a:r>
          </a:p>
        </p:txBody>
      </p:sp>
      <p:grpSp>
        <p:nvGrpSpPr>
          <p:cNvPr id="31" name="Group 30"/>
          <p:cNvGrpSpPr/>
          <p:nvPr/>
        </p:nvGrpSpPr>
        <p:grpSpPr>
          <a:xfrm>
            <a:off x="2419940" y="1908608"/>
            <a:ext cx="3214688" cy="829434"/>
            <a:chOff x="2436013" y="1831645"/>
            <a:chExt cx="4286251" cy="829434"/>
          </a:xfrm>
          <a:solidFill>
            <a:schemeClr val="accent1"/>
          </a:solidFill>
        </p:grpSpPr>
        <p:sp>
          <p:nvSpPr>
            <p:cNvPr id="32" name="Shape 72"/>
            <p:cNvSpPr/>
            <p:nvPr/>
          </p:nvSpPr>
          <p:spPr>
            <a:xfrm>
              <a:off x="2436013" y="1831645"/>
              <a:ext cx="4286251" cy="587223"/>
            </a:xfrm>
            <a:prstGeom prst="roundRect">
              <a:avLst>
                <a:gd name="adj" fmla="val 8553"/>
              </a:avLst>
            </a:prstGeom>
            <a:grpFill/>
            <a:ln w="12700" cap="flat">
              <a:noFill/>
              <a:prstDash val="solid"/>
              <a:round/>
              <a:headEnd type="none" w="med" len="med"/>
              <a:tailEnd type="none" w="med" len="med"/>
            </a:ln>
          </p:spPr>
          <p:txBody>
            <a:bodyPr lIns="91425" tIns="45700" rIns="91425" bIns="45700" anchor="ctr" anchorCtr="0">
              <a:noAutofit/>
            </a:bodyPr>
            <a:lstStyle/>
            <a:p>
              <a:pPr algn="ctr">
                <a:buClr>
                  <a:srgbClr val="FFFFFF"/>
                </a:buClr>
                <a:buSzPct val="25000"/>
              </a:pPr>
              <a:r>
                <a:rPr lang="en-US" sz="1400" dirty="0" err="1" smtClean="0">
                  <a:solidFill>
                    <a:srgbClr val="FFFFFF"/>
                  </a:solidFill>
                  <a:latin typeface="Arial"/>
                  <a:ea typeface="Arial"/>
                  <a:cs typeface="Arial"/>
                  <a:sym typeface="Arial"/>
                  <a:rtl val="0"/>
                </a:rPr>
                <a:t>VisionWorks</a:t>
              </a:r>
              <a:r>
                <a:rPr lang="en-US" sz="1400" dirty="0" smtClean="0">
                  <a:solidFill>
                    <a:srgbClr val="FFFFFF"/>
                  </a:solidFill>
                  <a:latin typeface="Arial"/>
                  <a:ea typeface="Arial"/>
                  <a:cs typeface="Arial"/>
                  <a:sym typeface="Arial"/>
                  <a:rtl val="0"/>
                </a:rPr>
                <a:t> Sample Applications</a:t>
              </a:r>
            </a:p>
            <a:p>
              <a:pPr algn="ctr">
                <a:buClr>
                  <a:srgbClr val="FFFFFF"/>
                </a:buClr>
                <a:buSzPct val="25000"/>
              </a:pPr>
              <a:r>
                <a:rPr lang="en-US" sz="800" dirty="0">
                  <a:solidFill>
                    <a:srgbClr val="FFFFFF"/>
                  </a:solidFill>
                  <a:latin typeface="Arial"/>
                  <a:ea typeface="Arial"/>
                  <a:cs typeface="Arial"/>
                  <a:sym typeface="Arial"/>
                  <a:rtl val="0"/>
                </a:rPr>
                <a:t>Feature Tracking, Camera Capture</a:t>
              </a:r>
              <a:endParaRPr lang="en-US" sz="1400" dirty="0">
                <a:solidFill>
                  <a:srgbClr val="FFFFFF"/>
                </a:solidFill>
                <a:latin typeface="Arial"/>
                <a:ea typeface="Arial"/>
                <a:cs typeface="Arial"/>
                <a:sym typeface="Arial"/>
                <a:rtl val="0"/>
              </a:endParaRPr>
            </a:p>
          </p:txBody>
        </p:sp>
        <p:sp>
          <p:nvSpPr>
            <p:cNvPr id="33" name="Down Arrow 32"/>
            <p:cNvSpPr/>
            <p:nvPr/>
          </p:nvSpPr>
          <p:spPr>
            <a:xfrm>
              <a:off x="2962112" y="2177766"/>
              <a:ext cx="552449" cy="48220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Down Arrow 33"/>
            <p:cNvSpPr/>
            <p:nvPr/>
          </p:nvSpPr>
          <p:spPr>
            <a:xfrm>
              <a:off x="5556369" y="2178875"/>
              <a:ext cx="552449" cy="48220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3" name="Group 22"/>
          <p:cNvGrpSpPr/>
          <p:nvPr/>
        </p:nvGrpSpPr>
        <p:grpSpPr>
          <a:xfrm>
            <a:off x="2081597" y="1133476"/>
            <a:ext cx="3891375" cy="686562"/>
            <a:chOff x="2137289" y="4436482"/>
            <a:chExt cx="5188500" cy="686562"/>
          </a:xfrm>
          <a:solidFill>
            <a:schemeClr val="accent1"/>
          </a:solidFill>
        </p:grpSpPr>
        <p:sp>
          <p:nvSpPr>
            <p:cNvPr id="24" name="Shape 72"/>
            <p:cNvSpPr/>
            <p:nvPr/>
          </p:nvSpPr>
          <p:spPr>
            <a:xfrm>
              <a:off x="2137289" y="4436482"/>
              <a:ext cx="5188500" cy="44349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25" tIns="45700" rIns="91425" bIns="45700" anchor="ctr" anchorCtr="0">
              <a:noAutofit/>
            </a:bodyPr>
            <a:lstStyle/>
            <a:p>
              <a:pPr algn="ctr">
                <a:buClr>
                  <a:srgbClr val="FFFFFF"/>
                </a:buClr>
                <a:buSzPct val="25000"/>
              </a:pPr>
              <a:endParaRPr lang="en-US" sz="1300" b="1" dirty="0">
                <a:solidFill>
                  <a:srgbClr val="FFFFFF"/>
                </a:solidFill>
                <a:latin typeface="Arial"/>
                <a:ea typeface="Arial"/>
                <a:cs typeface="Arial"/>
                <a:sym typeface="Arial"/>
                <a:rtl val="0"/>
              </a:endParaRPr>
            </a:p>
            <a:p>
              <a:pPr algn="ctr">
                <a:buClr>
                  <a:srgbClr val="FFFFFF"/>
                </a:buClr>
                <a:buSzPct val="25000"/>
              </a:pPr>
              <a:endParaRPr lang="en-US" sz="1100" b="1" dirty="0">
                <a:solidFill>
                  <a:srgbClr val="FFFFFF"/>
                </a:solidFill>
                <a:latin typeface="Arial"/>
                <a:ea typeface="Arial"/>
                <a:cs typeface="Arial"/>
                <a:sym typeface="Arial"/>
                <a:rtl val="0"/>
              </a:endParaRPr>
            </a:p>
            <a:p>
              <a:pPr algn="ctr">
                <a:buClr>
                  <a:srgbClr val="FFFFFF"/>
                </a:buClr>
                <a:buSzPct val="25000"/>
              </a:pPr>
              <a:endParaRPr lang="en-US" sz="1100" b="1" dirty="0">
                <a:solidFill>
                  <a:srgbClr val="FFFFFF"/>
                </a:solidFill>
                <a:latin typeface="Arial"/>
                <a:ea typeface="Arial"/>
                <a:cs typeface="Arial"/>
                <a:sym typeface="Arial"/>
                <a:rtl val="0"/>
              </a:endParaRPr>
            </a:p>
            <a:p>
              <a:pPr algn="ctr">
                <a:buClr>
                  <a:srgbClr val="FFFFFF"/>
                </a:buClr>
                <a:buSzPct val="25000"/>
              </a:pPr>
              <a:r>
                <a:rPr lang="en-US" b="1" dirty="0" smtClean="0">
                  <a:solidFill>
                    <a:srgbClr val="FFFFFF"/>
                  </a:solidFill>
                  <a:latin typeface="Arial"/>
                  <a:ea typeface="Arial"/>
                  <a:cs typeface="Arial"/>
                  <a:sym typeface="Arial"/>
                  <a:rtl val="0"/>
                </a:rPr>
                <a:t>User Code</a:t>
              </a:r>
            </a:p>
            <a:p>
              <a:pPr algn="ctr">
                <a:buClr>
                  <a:srgbClr val="FFFFFF"/>
                </a:buClr>
                <a:buSzPct val="25000"/>
              </a:pPr>
              <a:endParaRPr lang="en-US" b="1" dirty="0" smtClean="0">
                <a:solidFill>
                  <a:srgbClr val="FFFFFF"/>
                </a:solidFill>
                <a:latin typeface="Arial"/>
                <a:ea typeface="Arial"/>
                <a:cs typeface="Arial"/>
                <a:sym typeface="Arial"/>
                <a:rtl val="0"/>
              </a:endParaRPr>
            </a:p>
            <a:p>
              <a:pPr algn="ctr">
                <a:buClr>
                  <a:srgbClr val="FFFFFF"/>
                </a:buClr>
                <a:buSzPct val="25000"/>
              </a:pPr>
              <a:r>
                <a:rPr lang="en-US" b="1" dirty="0" smtClean="0">
                  <a:solidFill>
                    <a:srgbClr val="FFFFFF"/>
                  </a:solidFill>
                  <a:latin typeface="Arial"/>
                  <a:ea typeface="Arial"/>
                  <a:cs typeface="Arial"/>
                  <a:sym typeface="Arial"/>
                  <a:rtl val="0"/>
                </a:rPr>
                <a:t> </a:t>
              </a:r>
              <a:endParaRPr lang="en-US" b="1" dirty="0">
                <a:solidFill>
                  <a:srgbClr val="FFFFFF"/>
                </a:solidFill>
                <a:latin typeface="Arial"/>
                <a:ea typeface="Arial"/>
                <a:cs typeface="Arial"/>
                <a:sym typeface="Arial"/>
                <a:rtl val="0"/>
              </a:endParaRPr>
            </a:p>
          </p:txBody>
        </p:sp>
        <p:sp>
          <p:nvSpPr>
            <p:cNvPr id="25" name="Down Arrow 24"/>
            <p:cNvSpPr/>
            <p:nvPr/>
          </p:nvSpPr>
          <p:spPr>
            <a:xfrm>
              <a:off x="4455314" y="4793240"/>
              <a:ext cx="552450" cy="329804"/>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7" name="Group 36"/>
          <p:cNvGrpSpPr/>
          <p:nvPr/>
        </p:nvGrpSpPr>
        <p:grpSpPr>
          <a:xfrm>
            <a:off x="6475818" y="4071254"/>
            <a:ext cx="1432314" cy="1314356"/>
            <a:chOff x="8886842" y="4722170"/>
            <a:chExt cx="1909752" cy="1314356"/>
          </a:xfrm>
        </p:grpSpPr>
        <p:grpSp>
          <p:nvGrpSpPr>
            <p:cNvPr id="38" name="Group 37"/>
            <p:cNvGrpSpPr/>
            <p:nvPr/>
          </p:nvGrpSpPr>
          <p:grpSpPr>
            <a:xfrm>
              <a:off x="8886843" y="5407872"/>
              <a:ext cx="1453471" cy="628654"/>
              <a:chOff x="8886842" y="3973773"/>
              <a:chExt cx="1453471" cy="628654"/>
            </a:xfrm>
          </p:grpSpPr>
          <p:sp>
            <p:nvSpPr>
              <p:cNvPr id="45" name="Shape 78"/>
              <p:cNvSpPr/>
              <p:nvPr/>
            </p:nvSpPr>
            <p:spPr>
              <a:xfrm>
                <a:off x="8886843" y="4470003"/>
                <a:ext cx="390507" cy="130504"/>
              </a:xfrm>
              <a:prstGeom prst="rect">
                <a:avLst/>
              </a:prstGeom>
              <a:solidFill>
                <a:srgbClr val="2F3426"/>
              </a:solidFill>
              <a:ln>
                <a:noFill/>
              </a:ln>
            </p:spPr>
            <p:txBody>
              <a:bodyPr lIns="0" tIns="0" rIns="0" bIns="0" anchor="ctr" anchorCtr="0">
                <a:noAutofit/>
              </a:bodyPr>
              <a:lstStyle/>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p:txBody>
          </p:sp>
          <p:sp>
            <p:nvSpPr>
              <p:cNvPr id="46" name="Shape 72"/>
              <p:cNvSpPr/>
              <p:nvPr/>
            </p:nvSpPr>
            <p:spPr>
              <a:xfrm>
                <a:off x="8886842" y="4005263"/>
                <a:ext cx="390507" cy="1305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25" tIns="45700" rIns="91425" bIns="45700" anchor="ctr" anchorCtr="0">
                <a:noAutofit/>
              </a:bodyPr>
              <a:lstStyle/>
              <a:p>
                <a:pPr algn="ctr">
                  <a:buClr>
                    <a:srgbClr val="FFFFFF"/>
                  </a:buClr>
                  <a:buSzPct val="25000"/>
                </a:pPr>
                <a:endParaRPr lang="en-US" b="1" dirty="0">
                  <a:solidFill>
                    <a:srgbClr val="000000"/>
                  </a:solidFill>
                  <a:latin typeface="Arial"/>
                  <a:ea typeface="Arial"/>
                  <a:cs typeface="Arial"/>
                  <a:sym typeface="Arial"/>
                  <a:rtl val="0"/>
                </a:endParaRPr>
              </a:p>
            </p:txBody>
          </p:sp>
          <p:sp>
            <p:nvSpPr>
              <p:cNvPr id="47" name="Shape 72"/>
              <p:cNvSpPr/>
              <p:nvPr/>
            </p:nvSpPr>
            <p:spPr>
              <a:xfrm>
                <a:off x="8886842" y="4249690"/>
                <a:ext cx="386836" cy="12375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25" tIns="45700" rIns="91425" bIns="45700" anchor="ctr" anchorCtr="0">
                <a:noAutofit/>
              </a:bodyPr>
              <a:lstStyle/>
              <a:p>
                <a:pPr algn="ctr">
                  <a:buClr>
                    <a:srgbClr val="FFFFFF"/>
                  </a:buClr>
                  <a:buSzPct val="25000"/>
                </a:pPr>
                <a:endParaRPr lang="en-US" b="1" dirty="0">
                  <a:solidFill>
                    <a:srgbClr val="000000"/>
                  </a:solidFill>
                  <a:latin typeface="Arial"/>
                  <a:ea typeface="Arial"/>
                  <a:cs typeface="Arial"/>
                  <a:sym typeface="Arial"/>
                  <a:rtl val="0"/>
                </a:endParaRPr>
              </a:p>
            </p:txBody>
          </p:sp>
          <p:cxnSp>
            <p:nvCxnSpPr>
              <p:cNvPr id="48" name="Straight Connector 47"/>
              <p:cNvCxnSpPr/>
              <p:nvPr/>
            </p:nvCxnSpPr>
            <p:spPr>
              <a:xfrm>
                <a:off x="9382125" y="3973773"/>
                <a:ext cx="0" cy="628654"/>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486898" y="4131085"/>
                <a:ext cx="853415" cy="246221"/>
              </a:xfrm>
              <a:prstGeom prst="rect">
                <a:avLst/>
              </a:prstGeom>
              <a:noFill/>
            </p:spPr>
            <p:txBody>
              <a:bodyPr wrap="square" rtlCol="0">
                <a:spAutoFit/>
              </a:bodyPr>
              <a:lstStyle/>
              <a:p>
                <a:r>
                  <a:rPr lang="en-US" sz="1000" dirty="0">
                    <a:solidFill>
                      <a:srgbClr val="000000"/>
                    </a:solidFill>
                  </a:rPr>
                  <a:t>NVIDIA</a:t>
                </a:r>
              </a:p>
            </p:txBody>
          </p:sp>
        </p:grpSp>
        <p:grpSp>
          <p:nvGrpSpPr>
            <p:cNvPr id="39" name="Group 38"/>
            <p:cNvGrpSpPr/>
            <p:nvPr/>
          </p:nvGrpSpPr>
          <p:grpSpPr>
            <a:xfrm>
              <a:off x="8886842" y="5058261"/>
              <a:ext cx="1909752" cy="246221"/>
              <a:chOff x="8886843" y="5432173"/>
              <a:chExt cx="1909752" cy="246221"/>
            </a:xfrm>
          </p:grpSpPr>
          <p:sp>
            <p:nvSpPr>
              <p:cNvPr id="43" name="Shape 78"/>
              <p:cNvSpPr/>
              <p:nvPr/>
            </p:nvSpPr>
            <p:spPr>
              <a:xfrm>
                <a:off x="8886843" y="5478676"/>
                <a:ext cx="390507" cy="130504"/>
              </a:xfrm>
              <a:prstGeom prst="rect">
                <a:avLst/>
              </a:prstGeom>
              <a:solidFill>
                <a:srgbClr val="C00000"/>
              </a:solidFill>
              <a:ln>
                <a:noFill/>
              </a:ln>
            </p:spPr>
            <p:txBody>
              <a:bodyPr lIns="0" tIns="0" rIns="0" bIns="0" anchor="ctr" anchorCtr="0">
                <a:noAutofit/>
              </a:bodyPr>
              <a:lstStyle/>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p:txBody>
          </p:sp>
          <p:sp>
            <p:nvSpPr>
              <p:cNvPr id="44" name="TextBox 43"/>
              <p:cNvSpPr txBox="1"/>
              <p:nvPr/>
            </p:nvSpPr>
            <p:spPr>
              <a:xfrm>
                <a:off x="9486899" y="5432173"/>
                <a:ext cx="1309696" cy="246221"/>
              </a:xfrm>
              <a:prstGeom prst="rect">
                <a:avLst/>
              </a:prstGeom>
              <a:noFill/>
            </p:spPr>
            <p:txBody>
              <a:bodyPr wrap="square" rtlCol="0">
                <a:spAutoFit/>
              </a:bodyPr>
              <a:lstStyle/>
              <a:p>
                <a:r>
                  <a:rPr lang="en-US" sz="1000" dirty="0" err="1">
                    <a:solidFill>
                      <a:srgbClr val="000000"/>
                    </a:solidFill>
                  </a:rPr>
                  <a:t>Khronos</a:t>
                </a:r>
                <a:endParaRPr lang="en-US" sz="1000" dirty="0">
                  <a:solidFill>
                    <a:srgbClr val="000000"/>
                  </a:solidFill>
                </a:endParaRPr>
              </a:p>
            </p:txBody>
          </p:sp>
        </p:grpSp>
        <p:grpSp>
          <p:nvGrpSpPr>
            <p:cNvPr id="40" name="Group 39"/>
            <p:cNvGrpSpPr/>
            <p:nvPr/>
          </p:nvGrpSpPr>
          <p:grpSpPr>
            <a:xfrm>
              <a:off x="8886843" y="4722170"/>
              <a:ext cx="1371582" cy="246221"/>
              <a:chOff x="8886843" y="4322120"/>
              <a:chExt cx="1371582" cy="246221"/>
            </a:xfrm>
          </p:grpSpPr>
          <p:sp>
            <p:nvSpPr>
              <p:cNvPr id="41" name="Shape 78"/>
              <p:cNvSpPr/>
              <p:nvPr/>
            </p:nvSpPr>
            <p:spPr>
              <a:xfrm>
                <a:off x="8886843" y="4387673"/>
                <a:ext cx="390507" cy="1305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noAutofit/>
              </a:bodyPr>
              <a:lstStyle/>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a:p>
                <a:pPr algn="ctr">
                  <a:buClr>
                    <a:srgbClr val="FFFFFF"/>
                  </a:buClr>
                  <a:buSzPct val="25000"/>
                </a:pPr>
                <a:endParaRPr lang="en-US" sz="1400" dirty="0">
                  <a:solidFill>
                    <a:srgbClr val="000000"/>
                  </a:solidFill>
                  <a:latin typeface="Arial"/>
                  <a:ea typeface="Arial"/>
                  <a:cs typeface="Arial"/>
                  <a:sym typeface="Arial"/>
                  <a:rtl val="0"/>
                </a:endParaRPr>
              </a:p>
            </p:txBody>
          </p:sp>
          <p:sp>
            <p:nvSpPr>
              <p:cNvPr id="42" name="TextBox 41"/>
              <p:cNvSpPr txBox="1"/>
              <p:nvPr/>
            </p:nvSpPr>
            <p:spPr>
              <a:xfrm>
                <a:off x="9486899" y="4322120"/>
                <a:ext cx="771526" cy="246221"/>
              </a:xfrm>
              <a:prstGeom prst="rect">
                <a:avLst/>
              </a:prstGeom>
              <a:noFill/>
            </p:spPr>
            <p:txBody>
              <a:bodyPr wrap="square" rtlCol="0">
                <a:spAutoFit/>
              </a:bodyPr>
              <a:lstStyle/>
              <a:p>
                <a:r>
                  <a:rPr lang="en-US" sz="1000" dirty="0">
                    <a:solidFill>
                      <a:srgbClr val="000000"/>
                    </a:solidFill>
                  </a:rPr>
                  <a:t>User</a:t>
                </a:r>
              </a:p>
            </p:txBody>
          </p:sp>
        </p:grpSp>
      </p:grpSp>
    </p:spTree>
    <p:extLst>
      <p:ext uri="{BB962C8B-B14F-4D97-AF65-F5344CB8AC3E}">
        <p14:creationId xmlns:p14="http://schemas.microsoft.com/office/powerpoint/2010/main" val="1572343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ross 8"/>
          <p:cNvSpPr/>
          <p:nvPr/>
        </p:nvSpPr>
        <p:spPr>
          <a:xfrm>
            <a:off x="513091" y="2791642"/>
            <a:ext cx="527847" cy="525044"/>
          </a:xfrm>
          <a:prstGeom prst="plus">
            <a:avLst>
              <a:gd name="adj" fmla="val 36274"/>
            </a:avLst>
          </a:prstGeom>
          <a:solidFill>
            <a:schemeClr val="accent1"/>
          </a:solidFill>
          <a:ln>
            <a:solidFill>
              <a:schemeClr val="bg1">
                <a:lumMod val="50000"/>
                <a:lumOff val="5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rtlCol="0" anchor="ctr"/>
          <a:lstStyle/>
          <a:p>
            <a:pPr algn="ctr"/>
            <a:endParaRPr lang="en-US">
              <a:solidFill>
                <a:schemeClr val="bg2"/>
              </a:solidFill>
            </a:endParaRPr>
          </a:p>
        </p:txBody>
      </p:sp>
      <p:sp>
        <p:nvSpPr>
          <p:cNvPr id="10" name="Title 1"/>
          <p:cNvSpPr>
            <a:spLocks noGrp="1"/>
          </p:cNvSpPr>
          <p:nvPr>
            <p:ph type="title"/>
          </p:nvPr>
        </p:nvSpPr>
        <p:spPr>
          <a:xfrm>
            <a:off x="502672" y="246018"/>
            <a:ext cx="6903244" cy="507831"/>
          </a:xfrm>
        </p:spPr>
        <p:txBody>
          <a:bodyPr/>
          <a:lstStyle/>
          <a:p>
            <a:pPr algn="ctr"/>
            <a:r>
              <a:rPr lang="en-US" dirty="0" err="1" smtClean="0"/>
              <a:t>Visionworks</a:t>
            </a:r>
            <a:r>
              <a:rPr lang="en-US" dirty="0"/>
              <a:t>™</a:t>
            </a:r>
            <a:r>
              <a:rPr lang="en-US" dirty="0" smtClean="0"/>
              <a:t> Primitives</a:t>
            </a:r>
            <a:endParaRPr lang="en-US" dirty="0"/>
          </a:p>
        </p:txBody>
      </p:sp>
      <p:sp>
        <p:nvSpPr>
          <p:cNvPr id="11" name="Rectangle 10"/>
          <p:cNvSpPr/>
          <p:nvPr/>
        </p:nvSpPr>
        <p:spPr>
          <a:xfrm>
            <a:off x="1437968" y="1002890"/>
            <a:ext cx="6452419" cy="4594731"/>
          </a:xfrm>
          <a:prstGeom prst="rect">
            <a:avLst/>
          </a:prstGeom>
          <a:solidFill>
            <a:srgbClr val="F2F2F2"/>
          </a:solidFill>
        </p:spPr>
        <p:txBody>
          <a:bodyPr wrap="square" lIns="0" tIns="41148" rIns="0" bIns="41148" numCol="3" spcCol="411480">
            <a:noAutofit/>
          </a:bodyPr>
          <a:lstStyle/>
          <a:p>
            <a:pPr lvl="1"/>
            <a:r>
              <a:rPr lang="en-US" sz="1300" b="1" dirty="0">
                <a:solidFill>
                  <a:srgbClr val="0084B4"/>
                </a:solidFill>
                <a:latin typeface="+mj-lt"/>
                <a:cs typeface="Bauhaus 93"/>
              </a:rPr>
              <a:t>IMAGE ARITHMETIC</a:t>
            </a:r>
          </a:p>
          <a:p>
            <a:pPr lvl="1"/>
            <a:r>
              <a:rPr lang="en-US" sz="1100" dirty="0">
                <a:solidFill>
                  <a:srgbClr val="000000"/>
                </a:solidFill>
              </a:rPr>
              <a:t>Absolute Difference</a:t>
            </a:r>
          </a:p>
          <a:p>
            <a:pPr lvl="1"/>
            <a:r>
              <a:rPr lang="en-US" sz="1100" dirty="0">
                <a:solidFill>
                  <a:srgbClr val="000000"/>
                </a:solidFill>
              </a:rPr>
              <a:t>Accumulate Image</a:t>
            </a:r>
          </a:p>
          <a:p>
            <a:pPr lvl="1"/>
            <a:r>
              <a:rPr lang="en-US" sz="1100" dirty="0">
                <a:solidFill>
                  <a:srgbClr val="000000"/>
                </a:solidFill>
              </a:rPr>
              <a:t>Accumulate Squared</a:t>
            </a:r>
          </a:p>
          <a:p>
            <a:pPr lvl="1"/>
            <a:r>
              <a:rPr lang="en-US" sz="1100" dirty="0">
                <a:solidFill>
                  <a:srgbClr val="000000"/>
                </a:solidFill>
              </a:rPr>
              <a:t>Accumulate Weighted</a:t>
            </a:r>
          </a:p>
          <a:p>
            <a:pPr lvl="1"/>
            <a:r>
              <a:rPr lang="en-US" sz="1100" dirty="0">
                <a:solidFill>
                  <a:srgbClr val="000000"/>
                </a:solidFill>
              </a:rPr>
              <a:t>Add / Subtract / Multiply</a:t>
            </a:r>
          </a:p>
          <a:p>
            <a:pPr lvl="1"/>
            <a:r>
              <a:rPr lang="en-US" sz="1100" dirty="0">
                <a:solidFill>
                  <a:srgbClr val="000000"/>
                </a:solidFill>
              </a:rPr>
              <a:t>Channel Combine</a:t>
            </a:r>
          </a:p>
          <a:p>
            <a:pPr lvl="1"/>
            <a:r>
              <a:rPr lang="en-US" sz="1100" dirty="0">
                <a:solidFill>
                  <a:srgbClr val="000000"/>
                </a:solidFill>
              </a:rPr>
              <a:t>Channel Extract</a:t>
            </a:r>
          </a:p>
          <a:p>
            <a:pPr lvl="1"/>
            <a:r>
              <a:rPr lang="en-US" sz="1100" dirty="0">
                <a:solidFill>
                  <a:srgbClr val="000000"/>
                </a:solidFill>
              </a:rPr>
              <a:t>Color Convert </a:t>
            </a:r>
            <a:r>
              <a:rPr lang="en-US" sz="1100" dirty="0">
                <a:solidFill>
                  <a:srgbClr val="73B900"/>
                </a:solidFill>
              </a:rPr>
              <a:t>+</a:t>
            </a:r>
            <a:endParaRPr lang="en-US" sz="1100" b="1" dirty="0">
              <a:solidFill>
                <a:srgbClr val="73B900"/>
              </a:solidFill>
            </a:endParaRPr>
          </a:p>
          <a:p>
            <a:pPr lvl="1"/>
            <a:r>
              <a:rPr lang="en-US" sz="1100" dirty="0" err="1">
                <a:solidFill>
                  <a:srgbClr val="73B900"/>
                </a:solidFill>
              </a:rPr>
              <a:t>CopyImage</a:t>
            </a:r>
            <a:r>
              <a:rPr lang="en-US" sz="1100" dirty="0"/>
              <a:t> </a:t>
            </a:r>
            <a:endParaRPr lang="en-US" sz="1100" dirty="0">
              <a:solidFill>
                <a:srgbClr val="76B900"/>
              </a:solidFill>
            </a:endParaRPr>
          </a:p>
          <a:p>
            <a:pPr lvl="1"/>
            <a:r>
              <a:rPr lang="en-US" sz="1100" dirty="0">
                <a:solidFill>
                  <a:srgbClr val="000000"/>
                </a:solidFill>
              </a:rPr>
              <a:t>Convert Depth</a:t>
            </a:r>
          </a:p>
          <a:p>
            <a:pPr lvl="1"/>
            <a:r>
              <a:rPr lang="en-US" sz="1100" dirty="0">
                <a:solidFill>
                  <a:srgbClr val="000000"/>
                </a:solidFill>
              </a:rPr>
              <a:t>Magnitude</a:t>
            </a:r>
          </a:p>
          <a:p>
            <a:pPr lvl="1"/>
            <a:r>
              <a:rPr lang="en-US" sz="1100" dirty="0">
                <a:solidFill>
                  <a:srgbClr val="000000"/>
                </a:solidFill>
              </a:rPr>
              <a:t>Not / Or / And / </a:t>
            </a:r>
            <a:r>
              <a:rPr lang="en-US" sz="1100" dirty="0" err="1">
                <a:solidFill>
                  <a:srgbClr val="000000"/>
                </a:solidFill>
              </a:rPr>
              <a:t>Xor</a:t>
            </a:r>
            <a:endParaRPr lang="en-US" sz="1100" dirty="0">
              <a:solidFill>
                <a:srgbClr val="000000"/>
              </a:solidFill>
            </a:endParaRPr>
          </a:p>
          <a:p>
            <a:pPr lvl="1"/>
            <a:r>
              <a:rPr lang="en-US" sz="1100" dirty="0">
                <a:solidFill>
                  <a:srgbClr val="000000"/>
                </a:solidFill>
              </a:rPr>
              <a:t>Phase </a:t>
            </a:r>
          </a:p>
          <a:p>
            <a:pPr lvl="1"/>
            <a:r>
              <a:rPr lang="en-US" sz="1100" dirty="0">
                <a:solidFill>
                  <a:srgbClr val="000000"/>
                </a:solidFill>
              </a:rPr>
              <a:t>Table Lookup</a:t>
            </a:r>
          </a:p>
          <a:p>
            <a:pPr lvl="1"/>
            <a:r>
              <a:rPr lang="en-US" sz="1100" dirty="0">
                <a:solidFill>
                  <a:srgbClr val="000000"/>
                </a:solidFill>
              </a:rPr>
              <a:t>Threshold</a:t>
            </a:r>
          </a:p>
          <a:p>
            <a:pPr lvl="1"/>
            <a:endParaRPr lang="en-US" sz="1100" b="1" dirty="0">
              <a:solidFill>
                <a:srgbClr val="3BA4E8"/>
              </a:solidFill>
            </a:endParaRPr>
          </a:p>
          <a:p>
            <a:pPr lvl="1"/>
            <a:r>
              <a:rPr lang="en-US" sz="1100" b="1" dirty="0">
                <a:solidFill>
                  <a:srgbClr val="0084B4"/>
                </a:solidFill>
                <a:cs typeface="Bauhaus 93"/>
              </a:rPr>
              <a:t>FLOW &amp; DEPTH</a:t>
            </a:r>
          </a:p>
          <a:p>
            <a:pPr lvl="1"/>
            <a:r>
              <a:rPr lang="en-US" sz="1100" dirty="0">
                <a:solidFill>
                  <a:srgbClr val="76B900"/>
                </a:solidFill>
              </a:rPr>
              <a:t>Median Flow</a:t>
            </a:r>
          </a:p>
          <a:p>
            <a:pPr lvl="1"/>
            <a:r>
              <a:rPr lang="en-US" sz="1100" b="1" dirty="0">
                <a:solidFill>
                  <a:srgbClr val="000000"/>
                </a:solidFill>
              </a:rPr>
              <a:t>Optical Flow (LK)</a:t>
            </a:r>
          </a:p>
          <a:p>
            <a:pPr lvl="1"/>
            <a:r>
              <a:rPr lang="en-US" sz="1100" b="1" dirty="0" smtClean="0">
                <a:solidFill>
                  <a:srgbClr val="76B900"/>
                </a:solidFill>
              </a:rPr>
              <a:t>Semi-Global Matching</a:t>
            </a:r>
            <a:endParaRPr lang="en-US" sz="1100" b="1" dirty="0">
              <a:solidFill>
                <a:srgbClr val="76B900"/>
              </a:solidFill>
            </a:endParaRPr>
          </a:p>
          <a:p>
            <a:pPr lvl="1"/>
            <a:r>
              <a:rPr lang="en-US" sz="1100" b="1" dirty="0">
                <a:solidFill>
                  <a:srgbClr val="76B900"/>
                </a:solidFill>
              </a:rPr>
              <a:t>Stereo Block Matching</a:t>
            </a:r>
            <a:endParaRPr lang="en-US" sz="1000" b="1" dirty="0">
              <a:solidFill>
                <a:srgbClr val="76B900"/>
              </a:solidFill>
            </a:endParaRPr>
          </a:p>
          <a:p>
            <a:pPr lvl="1"/>
            <a:endParaRPr lang="en-US" sz="1300" b="1" dirty="0" smtClean="0">
              <a:solidFill>
                <a:schemeClr val="accent1"/>
              </a:solidFill>
              <a:cs typeface="Bauhaus 93"/>
            </a:endParaRPr>
          </a:p>
          <a:p>
            <a:pPr lvl="1"/>
            <a:endParaRPr lang="en-US" sz="1300" b="1" dirty="0">
              <a:solidFill>
                <a:schemeClr val="accent1"/>
              </a:solidFill>
              <a:cs typeface="Bauhaus 93"/>
            </a:endParaRPr>
          </a:p>
          <a:p>
            <a:pPr lvl="1"/>
            <a:endParaRPr lang="en-US" sz="1300" b="1" dirty="0" smtClean="0">
              <a:solidFill>
                <a:schemeClr val="accent1"/>
              </a:solidFill>
              <a:cs typeface="Bauhaus 93"/>
            </a:endParaRPr>
          </a:p>
          <a:p>
            <a:pPr lvl="1"/>
            <a:r>
              <a:rPr lang="en-US" sz="1300" b="1" dirty="0" smtClean="0">
                <a:solidFill>
                  <a:schemeClr val="accent4"/>
                </a:solidFill>
                <a:cs typeface="Bauhaus 93"/>
              </a:rPr>
              <a:t>GEOMETRIC </a:t>
            </a:r>
            <a:r>
              <a:rPr lang="en-US" sz="1300" b="1" dirty="0">
                <a:solidFill>
                  <a:schemeClr val="accent4"/>
                </a:solidFill>
                <a:cs typeface="Bauhaus 93"/>
              </a:rPr>
              <a:t>TRANSFORMS</a:t>
            </a:r>
            <a:endParaRPr lang="en-US" sz="1300" dirty="0">
              <a:solidFill>
                <a:schemeClr val="accent4"/>
              </a:solidFill>
              <a:cs typeface="Bauhaus 93"/>
            </a:endParaRPr>
          </a:p>
          <a:p>
            <a:pPr lvl="1"/>
            <a:r>
              <a:rPr lang="en-US" sz="1100" dirty="0">
                <a:solidFill>
                  <a:srgbClr val="000000"/>
                </a:solidFill>
              </a:rPr>
              <a:t>Affine</a:t>
            </a:r>
            <a:r>
              <a:rPr lang="en-US" sz="1100" dirty="0"/>
              <a:t> </a:t>
            </a:r>
            <a:r>
              <a:rPr lang="en-US" sz="1100" dirty="0">
                <a:solidFill>
                  <a:srgbClr val="000000"/>
                </a:solidFill>
              </a:rPr>
              <a:t>Warp </a:t>
            </a:r>
            <a:r>
              <a:rPr lang="en-US" sz="1100" dirty="0">
                <a:solidFill>
                  <a:srgbClr val="73B900"/>
                </a:solidFill>
              </a:rPr>
              <a:t>+</a:t>
            </a:r>
            <a:endParaRPr lang="en-US" sz="1100" dirty="0">
              <a:solidFill>
                <a:srgbClr val="000000"/>
              </a:solidFill>
            </a:endParaRPr>
          </a:p>
          <a:p>
            <a:pPr lvl="1"/>
            <a:r>
              <a:rPr lang="en-US" sz="1100" dirty="0">
                <a:solidFill>
                  <a:srgbClr val="000000"/>
                </a:solidFill>
              </a:rPr>
              <a:t>Warp Perspective </a:t>
            </a:r>
            <a:r>
              <a:rPr lang="en-US" sz="1100" dirty="0">
                <a:solidFill>
                  <a:srgbClr val="73B900"/>
                </a:solidFill>
              </a:rPr>
              <a:t>+ </a:t>
            </a:r>
          </a:p>
          <a:p>
            <a:pPr lvl="1"/>
            <a:r>
              <a:rPr lang="en-US" sz="1100" dirty="0">
                <a:solidFill>
                  <a:srgbClr val="73B900"/>
                </a:solidFill>
              </a:rPr>
              <a:t>Flip Image</a:t>
            </a:r>
            <a:endParaRPr lang="en-US" sz="1100" dirty="0">
              <a:solidFill>
                <a:srgbClr val="76B900"/>
              </a:solidFill>
            </a:endParaRPr>
          </a:p>
          <a:p>
            <a:pPr lvl="1"/>
            <a:r>
              <a:rPr lang="en-US" sz="1100" dirty="0">
                <a:solidFill>
                  <a:srgbClr val="000000"/>
                </a:solidFill>
              </a:rPr>
              <a:t>Remap</a:t>
            </a:r>
          </a:p>
          <a:p>
            <a:pPr lvl="1"/>
            <a:r>
              <a:rPr lang="en-US" sz="1100" dirty="0">
                <a:solidFill>
                  <a:srgbClr val="000000"/>
                </a:solidFill>
              </a:rPr>
              <a:t>Scale Image</a:t>
            </a:r>
            <a:r>
              <a:rPr lang="en-US" sz="1100" dirty="0"/>
              <a:t> </a:t>
            </a:r>
            <a:r>
              <a:rPr lang="en-US" sz="1100" dirty="0">
                <a:solidFill>
                  <a:srgbClr val="73B900"/>
                </a:solidFill>
              </a:rPr>
              <a:t>+</a:t>
            </a:r>
            <a:endParaRPr lang="en-US" sz="1100" b="1" dirty="0">
              <a:solidFill>
                <a:srgbClr val="73B900"/>
              </a:solidFill>
            </a:endParaRPr>
          </a:p>
          <a:p>
            <a:pPr lvl="1"/>
            <a:endParaRPr lang="en-US" sz="1100" b="1" dirty="0">
              <a:solidFill>
                <a:srgbClr val="3BA4E8"/>
              </a:solidFill>
            </a:endParaRPr>
          </a:p>
          <a:p>
            <a:pPr lvl="1"/>
            <a:r>
              <a:rPr lang="en-US" sz="1300" b="1" dirty="0">
                <a:solidFill>
                  <a:srgbClr val="0084B4"/>
                </a:solidFill>
                <a:cs typeface="Bauhaus 93"/>
              </a:rPr>
              <a:t>FILTERS</a:t>
            </a:r>
          </a:p>
          <a:p>
            <a:pPr lvl="1"/>
            <a:r>
              <a:rPr lang="en-US" sz="1100" dirty="0" err="1">
                <a:solidFill>
                  <a:srgbClr val="000000"/>
                </a:solidFill>
              </a:rPr>
              <a:t>BoxFilter</a:t>
            </a:r>
            <a:endParaRPr lang="en-US" sz="1100" dirty="0">
              <a:solidFill>
                <a:srgbClr val="000000"/>
              </a:solidFill>
            </a:endParaRPr>
          </a:p>
          <a:p>
            <a:pPr lvl="1"/>
            <a:r>
              <a:rPr lang="en-US" sz="1100" dirty="0">
                <a:solidFill>
                  <a:srgbClr val="000000"/>
                </a:solidFill>
              </a:rPr>
              <a:t>Convolution</a:t>
            </a:r>
          </a:p>
          <a:p>
            <a:pPr lvl="1"/>
            <a:r>
              <a:rPr lang="en-US" sz="1100" dirty="0">
                <a:solidFill>
                  <a:srgbClr val="000000"/>
                </a:solidFill>
              </a:rPr>
              <a:t>Dilation Filter</a:t>
            </a:r>
          </a:p>
          <a:p>
            <a:pPr lvl="1"/>
            <a:r>
              <a:rPr lang="en-US" sz="1100" dirty="0">
                <a:solidFill>
                  <a:srgbClr val="000000"/>
                </a:solidFill>
              </a:rPr>
              <a:t>Erosion Filter</a:t>
            </a:r>
          </a:p>
          <a:p>
            <a:pPr lvl="1"/>
            <a:r>
              <a:rPr lang="en-US" sz="1100" b="1" dirty="0">
                <a:solidFill>
                  <a:srgbClr val="000000"/>
                </a:solidFill>
              </a:rPr>
              <a:t>Gaussian Filter</a:t>
            </a:r>
          </a:p>
          <a:p>
            <a:pPr lvl="1"/>
            <a:r>
              <a:rPr lang="en-US" sz="1100" b="1" dirty="0">
                <a:solidFill>
                  <a:srgbClr val="000000"/>
                </a:solidFill>
              </a:rPr>
              <a:t>Gaussian Pyramid</a:t>
            </a:r>
          </a:p>
          <a:p>
            <a:pPr lvl="1"/>
            <a:r>
              <a:rPr lang="en-US" sz="1100" dirty="0">
                <a:solidFill>
                  <a:srgbClr val="000000"/>
                </a:solidFill>
              </a:rPr>
              <a:t>Laplacian3x3</a:t>
            </a:r>
          </a:p>
          <a:p>
            <a:pPr lvl="1"/>
            <a:r>
              <a:rPr lang="en-US" sz="1100" dirty="0">
                <a:solidFill>
                  <a:schemeClr val="bg1"/>
                </a:solidFill>
              </a:rPr>
              <a:t>Median Filter</a:t>
            </a:r>
          </a:p>
          <a:p>
            <a:pPr lvl="1"/>
            <a:r>
              <a:rPr lang="en-US" sz="1100" dirty="0">
                <a:solidFill>
                  <a:srgbClr val="73B632"/>
                </a:solidFill>
              </a:rPr>
              <a:t>Scharr3x3</a:t>
            </a:r>
          </a:p>
          <a:p>
            <a:pPr lvl="1"/>
            <a:r>
              <a:rPr lang="en-US" sz="1100" b="1" dirty="0" err="1">
                <a:solidFill>
                  <a:srgbClr val="000000"/>
                </a:solidFill>
              </a:rPr>
              <a:t>Sobel</a:t>
            </a:r>
            <a:r>
              <a:rPr lang="en-US" sz="1100" b="1" dirty="0">
                <a:solidFill>
                  <a:srgbClr val="000000"/>
                </a:solidFill>
              </a:rPr>
              <a:t> 3x3</a:t>
            </a:r>
          </a:p>
          <a:p>
            <a:pPr lvl="1"/>
            <a:endParaRPr lang="en-US" sz="1100" b="1" dirty="0">
              <a:solidFill>
                <a:srgbClr val="3BA4E8"/>
              </a:solidFill>
            </a:endParaRPr>
          </a:p>
          <a:p>
            <a:pPr lvl="1"/>
            <a:endParaRPr lang="en-US" sz="1300" b="1" dirty="0">
              <a:solidFill>
                <a:srgbClr val="D9D9D9"/>
              </a:solidFill>
            </a:endParaRPr>
          </a:p>
          <a:p>
            <a:pPr lvl="1"/>
            <a:endParaRPr lang="en-US" sz="1300" b="1" dirty="0" smtClean="0">
              <a:solidFill>
                <a:srgbClr val="0084B4"/>
              </a:solidFill>
              <a:cs typeface="Bauhaus 93"/>
            </a:endParaRPr>
          </a:p>
          <a:p>
            <a:pPr lvl="1"/>
            <a:endParaRPr lang="en-US" sz="1300" b="1" dirty="0">
              <a:solidFill>
                <a:srgbClr val="0084B4"/>
              </a:solidFill>
              <a:cs typeface="Bauhaus 93"/>
            </a:endParaRPr>
          </a:p>
          <a:p>
            <a:pPr lvl="1"/>
            <a:endParaRPr lang="en-US" sz="1300" b="1" dirty="0" smtClean="0">
              <a:solidFill>
                <a:srgbClr val="0084B4"/>
              </a:solidFill>
              <a:cs typeface="Bauhaus 93"/>
            </a:endParaRPr>
          </a:p>
          <a:p>
            <a:pPr lvl="1"/>
            <a:endParaRPr lang="en-US" sz="1300" b="1" dirty="0">
              <a:solidFill>
                <a:srgbClr val="0084B4"/>
              </a:solidFill>
              <a:cs typeface="Bauhaus 93"/>
            </a:endParaRPr>
          </a:p>
          <a:p>
            <a:pPr lvl="1"/>
            <a:r>
              <a:rPr lang="en-US" sz="1300" b="1" dirty="0" smtClean="0">
                <a:solidFill>
                  <a:srgbClr val="0084B4"/>
                </a:solidFill>
                <a:cs typeface="Bauhaus 93"/>
              </a:rPr>
              <a:t>FEATURES</a:t>
            </a:r>
            <a:endParaRPr lang="en-US" sz="1100" b="1" dirty="0">
              <a:solidFill>
                <a:srgbClr val="0084B4"/>
              </a:solidFill>
              <a:cs typeface="Bauhaus 93"/>
            </a:endParaRPr>
          </a:p>
          <a:p>
            <a:pPr lvl="1"/>
            <a:r>
              <a:rPr lang="en-US" sz="1100" b="1" dirty="0">
                <a:solidFill>
                  <a:srgbClr val="000000"/>
                </a:solidFill>
              </a:rPr>
              <a:t>Canny Edge Detector</a:t>
            </a:r>
          </a:p>
          <a:p>
            <a:pPr lvl="1"/>
            <a:r>
              <a:rPr lang="en-US" sz="1100" b="1" dirty="0">
                <a:solidFill>
                  <a:srgbClr val="000000"/>
                </a:solidFill>
              </a:rPr>
              <a:t>Fast Corners </a:t>
            </a:r>
            <a:r>
              <a:rPr lang="en-US" sz="1100" b="1" dirty="0">
                <a:solidFill>
                  <a:srgbClr val="73B900"/>
                </a:solidFill>
              </a:rPr>
              <a:t>+</a:t>
            </a:r>
          </a:p>
          <a:p>
            <a:pPr lvl="1"/>
            <a:r>
              <a:rPr lang="en-US" sz="1100" b="1" dirty="0">
                <a:solidFill>
                  <a:schemeClr val="tx2"/>
                </a:solidFill>
              </a:rPr>
              <a:t>Fast Track</a:t>
            </a:r>
          </a:p>
          <a:p>
            <a:pPr lvl="1"/>
            <a:r>
              <a:rPr lang="en-US" sz="1100" b="1" dirty="0">
                <a:solidFill>
                  <a:srgbClr val="000000"/>
                </a:solidFill>
              </a:rPr>
              <a:t>Harris Corners </a:t>
            </a:r>
            <a:r>
              <a:rPr lang="en-US" sz="1100" b="1" dirty="0">
                <a:solidFill>
                  <a:srgbClr val="73B900"/>
                </a:solidFill>
              </a:rPr>
              <a:t>+</a:t>
            </a:r>
          </a:p>
          <a:p>
            <a:pPr lvl="1"/>
            <a:r>
              <a:rPr lang="en-US" sz="1100" b="1" dirty="0">
                <a:solidFill>
                  <a:srgbClr val="73B900"/>
                </a:solidFill>
              </a:rPr>
              <a:t>Harris Track</a:t>
            </a:r>
          </a:p>
          <a:p>
            <a:pPr lvl="1"/>
            <a:r>
              <a:rPr lang="en-US" sz="1100" b="1" dirty="0">
                <a:solidFill>
                  <a:srgbClr val="73B900"/>
                </a:solidFill>
              </a:rPr>
              <a:t>Hough Circles</a:t>
            </a:r>
          </a:p>
          <a:p>
            <a:pPr lvl="1"/>
            <a:r>
              <a:rPr lang="en-US" sz="1100" b="1" dirty="0">
                <a:solidFill>
                  <a:srgbClr val="73B900"/>
                </a:solidFill>
              </a:rPr>
              <a:t>Hough Lines</a:t>
            </a:r>
          </a:p>
          <a:p>
            <a:pPr lvl="1"/>
            <a:endParaRPr lang="en-US" sz="1100" dirty="0">
              <a:solidFill>
                <a:srgbClr val="0084B4"/>
              </a:solidFill>
            </a:endParaRPr>
          </a:p>
          <a:p>
            <a:pPr lvl="1"/>
            <a:r>
              <a:rPr lang="en-US" sz="1300" b="1" dirty="0">
                <a:solidFill>
                  <a:srgbClr val="0084B4"/>
                </a:solidFill>
                <a:cs typeface="Bauhaus 93"/>
              </a:rPr>
              <a:t>ANALYSIS</a:t>
            </a:r>
            <a:endParaRPr lang="en-US" sz="1100" b="1" dirty="0">
              <a:solidFill>
                <a:srgbClr val="0084B4"/>
              </a:solidFill>
              <a:cs typeface="Bauhaus 93"/>
            </a:endParaRPr>
          </a:p>
          <a:p>
            <a:pPr lvl="1"/>
            <a:r>
              <a:rPr lang="en-US" sz="1100" b="1" dirty="0">
                <a:solidFill>
                  <a:srgbClr val="000000"/>
                </a:solidFill>
              </a:rPr>
              <a:t>Histogram</a:t>
            </a:r>
          </a:p>
          <a:p>
            <a:pPr lvl="1"/>
            <a:r>
              <a:rPr lang="en-US" sz="1100" dirty="0">
                <a:solidFill>
                  <a:srgbClr val="000000"/>
                </a:solidFill>
              </a:rPr>
              <a:t>Histogram Equalization</a:t>
            </a:r>
          </a:p>
          <a:p>
            <a:pPr lvl="1"/>
            <a:r>
              <a:rPr lang="en-US" sz="1100" dirty="0">
                <a:solidFill>
                  <a:srgbClr val="000000"/>
                </a:solidFill>
              </a:rPr>
              <a:t>Integral Image</a:t>
            </a:r>
          </a:p>
          <a:p>
            <a:pPr lvl="1"/>
            <a:r>
              <a:rPr lang="en-US" sz="1100" dirty="0">
                <a:solidFill>
                  <a:srgbClr val="000000"/>
                </a:solidFill>
              </a:rPr>
              <a:t>Mean </a:t>
            </a:r>
            <a:r>
              <a:rPr lang="en-US" sz="1100" dirty="0" err="1">
                <a:solidFill>
                  <a:srgbClr val="000000"/>
                </a:solidFill>
              </a:rPr>
              <a:t>Std</a:t>
            </a:r>
            <a:r>
              <a:rPr lang="en-US" sz="1100" dirty="0">
                <a:solidFill>
                  <a:srgbClr val="000000"/>
                </a:solidFill>
              </a:rPr>
              <a:t> Deviation</a:t>
            </a:r>
          </a:p>
          <a:p>
            <a:pPr lvl="1"/>
            <a:r>
              <a:rPr lang="en-US" sz="1100" dirty="0">
                <a:solidFill>
                  <a:srgbClr val="000000"/>
                </a:solidFill>
              </a:rPr>
              <a:t>Min Max Locations</a:t>
            </a:r>
          </a:p>
          <a:p>
            <a:pPr lvl="1"/>
            <a:endParaRPr lang="en-US" sz="1100" dirty="0">
              <a:solidFill>
                <a:schemeClr val="tx1">
                  <a:lumMod val="50000"/>
                </a:schemeClr>
              </a:solidFill>
            </a:endParaRPr>
          </a:p>
        </p:txBody>
      </p:sp>
      <p:sp>
        <p:nvSpPr>
          <p:cNvPr id="12" name="Rectangle 11"/>
          <p:cNvSpPr/>
          <p:nvPr/>
        </p:nvSpPr>
        <p:spPr>
          <a:xfrm>
            <a:off x="210167" y="3913703"/>
            <a:ext cx="1133694" cy="446855"/>
          </a:xfrm>
          <a:prstGeom prst="rect">
            <a:avLst/>
          </a:prstGeom>
          <a:noFill/>
          <a:ln>
            <a:noFill/>
          </a:ln>
        </p:spPr>
        <p:style>
          <a:lnRef idx="3">
            <a:schemeClr val="lt1"/>
          </a:lnRef>
          <a:fillRef idx="1">
            <a:schemeClr val="accent2"/>
          </a:fillRef>
          <a:effectRef idx="1">
            <a:schemeClr val="accent2"/>
          </a:effectRef>
          <a:fontRef idx="minor">
            <a:schemeClr val="lt1"/>
          </a:fontRef>
        </p:style>
        <p:txBody>
          <a:bodyPr lIns="0" tIns="41148" rIns="0" bIns="41148" rtlCol="0" anchor="ctr"/>
          <a:lstStyle/>
          <a:p>
            <a:pPr algn="ctr"/>
            <a:r>
              <a:rPr lang="en-US" dirty="0" smtClean="0">
                <a:solidFill>
                  <a:schemeClr val="tx1">
                    <a:lumMod val="65000"/>
                  </a:schemeClr>
                </a:solidFill>
              </a:rPr>
              <a:t>NVIDIA extensions</a:t>
            </a:r>
            <a:endParaRPr lang="en-US" dirty="0">
              <a:solidFill>
                <a:schemeClr val="tx1">
                  <a:lumMod val="65000"/>
                </a:schemeClr>
              </a:solidFill>
            </a:endParaRPr>
          </a:p>
        </p:txBody>
      </p:sp>
      <p:sp>
        <p:nvSpPr>
          <p:cNvPr id="13" name="Rectangle 12"/>
          <p:cNvSpPr/>
          <p:nvPr/>
        </p:nvSpPr>
        <p:spPr>
          <a:xfrm>
            <a:off x="123434" y="1873149"/>
            <a:ext cx="1307160" cy="453421"/>
          </a:xfrm>
          <a:prstGeom prst="rect">
            <a:avLst/>
          </a:prstGeom>
          <a:noFill/>
          <a:ln>
            <a:noFill/>
          </a:ln>
        </p:spPr>
        <p:style>
          <a:lnRef idx="3">
            <a:schemeClr val="lt1"/>
          </a:lnRef>
          <a:fillRef idx="1">
            <a:schemeClr val="accent2"/>
          </a:fillRef>
          <a:effectRef idx="1">
            <a:schemeClr val="accent2"/>
          </a:effectRef>
          <a:fontRef idx="minor">
            <a:schemeClr val="lt1"/>
          </a:fontRef>
        </p:style>
        <p:txBody>
          <a:bodyPr lIns="0" tIns="41148" rIns="0" bIns="41148" rtlCol="0" anchor="ctr"/>
          <a:lstStyle/>
          <a:p>
            <a:pPr algn="ctr"/>
            <a:r>
              <a:rPr lang="en-US" dirty="0" smtClean="0">
                <a:solidFill>
                  <a:schemeClr val="tx1">
                    <a:lumMod val="65000"/>
                  </a:schemeClr>
                </a:solidFill>
              </a:rPr>
              <a:t>All OpenVX Primitives</a:t>
            </a:r>
            <a:endParaRPr lang="en-US" dirty="0">
              <a:solidFill>
                <a:schemeClr val="tx1">
                  <a:lumMod val="65000"/>
                </a:schemeClr>
              </a:solidFill>
            </a:endParaRPr>
          </a:p>
        </p:txBody>
      </p:sp>
      <p:sp>
        <p:nvSpPr>
          <p:cNvPr id="4" name="Rectangle 3"/>
          <p:cNvSpPr/>
          <p:nvPr/>
        </p:nvSpPr>
        <p:spPr>
          <a:xfrm>
            <a:off x="5302046" y="5074401"/>
            <a:ext cx="2492477" cy="523220"/>
          </a:xfrm>
          <a:prstGeom prst="rect">
            <a:avLst/>
          </a:prstGeom>
        </p:spPr>
        <p:txBody>
          <a:bodyPr wrap="square" lIns="82296" tIns="41148" rIns="82296" bIns="41148">
            <a:spAutoFit/>
          </a:bodyPr>
          <a:lstStyle/>
          <a:p>
            <a:pPr>
              <a:lnSpc>
                <a:spcPct val="130000"/>
              </a:lnSpc>
            </a:pPr>
            <a:r>
              <a:rPr lang="en-US" sz="1100" dirty="0">
                <a:solidFill>
                  <a:srgbClr val="FFFFFF"/>
                </a:solidFill>
              </a:rPr>
              <a:t> </a:t>
            </a:r>
            <a:r>
              <a:rPr lang="en-US" sz="1100" dirty="0">
                <a:solidFill>
                  <a:srgbClr val="73B900"/>
                </a:solidFill>
              </a:rPr>
              <a:t>+  type/mode extension by NVIDIA </a:t>
            </a:r>
          </a:p>
          <a:p>
            <a:pPr>
              <a:lnSpc>
                <a:spcPct val="130000"/>
              </a:lnSpc>
            </a:pPr>
            <a:r>
              <a:rPr lang="en-US" sz="1100" dirty="0">
                <a:solidFill>
                  <a:srgbClr val="76B900"/>
                </a:solidFill>
              </a:rPr>
              <a:t>      NVIDIA extension primitives</a:t>
            </a:r>
          </a:p>
        </p:txBody>
      </p:sp>
      <p:sp>
        <p:nvSpPr>
          <p:cNvPr id="2" name="Rectangle 1"/>
          <p:cNvSpPr/>
          <p:nvPr/>
        </p:nvSpPr>
        <p:spPr>
          <a:xfrm flipH="1">
            <a:off x="5513090" y="5399063"/>
            <a:ext cx="79061" cy="117593"/>
          </a:xfrm>
          <a:prstGeom prst="rect">
            <a:avLst/>
          </a:prstGeom>
          <a:solidFill>
            <a:srgbClr val="76B900"/>
          </a:solidFill>
          <a:ln>
            <a:solidFill>
              <a:srgbClr val="006445"/>
            </a:solidFill>
          </a:ln>
        </p:spPr>
        <p:style>
          <a:lnRef idx="1">
            <a:schemeClr val="accent1"/>
          </a:lnRef>
          <a:fillRef idx="3">
            <a:schemeClr val="accent1"/>
          </a:fillRef>
          <a:effectRef idx="2">
            <a:schemeClr val="accent1"/>
          </a:effectRef>
          <a:fontRef idx="minor">
            <a:schemeClr val="lt1"/>
          </a:fontRef>
        </p:style>
        <p:txBody>
          <a:bodyPr lIns="82296" tIns="41148" rIns="82296" bIns="41148" rtlCol="0" anchor="ctr"/>
          <a:lstStyle/>
          <a:p>
            <a:pPr algn="ctr"/>
            <a:endParaRPr lang="en-US">
              <a:solidFill>
                <a:srgbClr val="73B900"/>
              </a:solidFill>
            </a:endParaRPr>
          </a:p>
        </p:txBody>
      </p:sp>
    </p:spTree>
    <p:extLst>
      <p:ext uri="{BB962C8B-B14F-4D97-AF65-F5344CB8AC3E}">
        <p14:creationId xmlns:p14="http://schemas.microsoft.com/office/powerpoint/2010/main" val="2019550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2041" y="5569404"/>
            <a:ext cx="7069723" cy="329321"/>
          </a:xfrm>
          <a:prstGeom prst="rect">
            <a:avLst/>
          </a:prstGeom>
          <a:noFill/>
        </p:spPr>
        <p:txBody>
          <a:bodyPr wrap="square" lIns="82296" tIns="41148" rIns="82296" bIns="41148" rtlCol="0">
            <a:spAutoFit/>
          </a:bodyPr>
          <a:lstStyle/>
          <a:p>
            <a:r>
              <a:rPr lang="en-US" sz="800" b="1" i="1" dirty="0">
                <a:solidFill>
                  <a:srgbClr val="B3B3B3">
                    <a:lumMod val="50000"/>
                  </a:srgbClr>
                </a:solidFill>
              </a:rPr>
              <a:t>Score: </a:t>
            </a:r>
            <a:r>
              <a:rPr lang="en-US" sz="800" i="1" dirty="0">
                <a:solidFill>
                  <a:srgbClr val="B3B3B3">
                    <a:lumMod val="50000"/>
                  </a:srgbClr>
                </a:solidFill>
              </a:rPr>
              <a:t>Geometric mean of all CV primitives performance measured at all available parameters for all overlapping primitives, measured for images </a:t>
            </a:r>
            <a:r>
              <a:rPr lang="en-US" sz="800" i="1" dirty="0" smtClean="0">
                <a:solidFill>
                  <a:srgbClr val="B3B3B3">
                    <a:lumMod val="50000"/>
                  </a:srgbClr>
                </a:solidFill>
              </a:rPr>
              <a:t>sizes </a:t>
            </a:r>
            <a:r>
              <a:rPr lang="en-US" sz="800" i="1" dirty="0">
                <a:solidFill>
                  <a:srgbClr val="B3B3B3">
                    <a:lumMod val="50000"/>
                  </a:srgbClr>
                </a:solidFill>
              </a:rPr>
              <a:t>720p and larger.</a:t>
            </a:r>
          </a:p>
        </p:txBody>
      </p:sp>
      <p:graphicFrame>
        <p:nvGraphicFramePr>
          <p:cNvPr id="11" name="Chart 10"/>
          <p:cNvGraphicFramePr>
            <a:graphicFrameLocks/>
          </p:cNvGraphicFramePr>
          <p:nvPr>
            <p:extLst>
              <p:ext uri="{D42A27DB-BD31-4B8C-83A1-F6EECF244321}">
                <p14:modId xmlns:p14="http://schemas.microsoft.com/office/powerpoint/2010/main" val="98778409"/>
              </p:ext>
            </p:extLst>
          </p:nvPr>
        </p:nvGraphicFramePr>
        <p:xfrm>
          <a:off x="843234" y="280132"/>
          <a:ext cx="5670407" cy="5359823"/>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p:cNvSpPr/>
          <p:nvPr/>
        </p:nvSpPr>
        <p:spPr>
          <a:xfrm>
            <a:off x="6359556" y="3298659"/>
            <a:ext cx="1898060" cy="683264"/>
          </a:xfrm>
          <a:prstGeom prst="rect">
            <a:avLst/>
          </a:prstGeom>
        </p:spPr>
        <p:txBody>
          <a:bodyPr wrap="square" lIns="82296" tIns="41148" rIns="82296" bIns="41148">
            <a:spAutoFit/>
          </a:bodyPr>
          <a:lstStyle/>
          <a:p>
            <a:r>
              <a:rPr lang="cs-CZ" sz="1100" b="1" dirty="0">
                <a:solidFill>
                  <a:srgbClr val="76B900"/>
                </a:solidFill>
              </a:rPr>
              <a:t>TX1</a:t>
            </a:r>
          </a:p>
          <a:p>
            <a:r>
              <a:rPr lang="cs-CZ" sz="700" b="1" dirty="0">
                <a:solidFill>
                  <a:srgbClr val="76B900"/>
                </a:solidFill>
              </a:rPr>
              <a:t>CPU 1.9GHz, GPU 996MHz, MC 1.6GHz</a:t>
            </a:r>
          </a:p>
          <a:p>
            <a:r>
              <a:rPr lang="cs-CZ" sz="700" b="1" dirty="0" err="1">
                <a:solidFill>
                  <a:srgbClr val="76B900"/>
                </a:solidFill>
              </a:rPr>
              <a:t>OpenCV</a:t>
            </a:r>
            <a:r>
              <a:rPr lang="cs-CZ" sz="700" b="1" dirty="0">
                <a:solidFill>
                  <a:srgbClr val="76B900"/>
                </a:solidFill>
              </a:rPr>
              <a:t> 2.4.10</a:t>
            </a:r>
          </a:p>
          <a:p>
            <a:r>
              <a:rPr lang="cs-CZ" sz="700" b="1" dirty="0" err="1">
                <a:solidFill>
                  <a:srgbClr val="76B900"/>
                </a:solidFill>
              </a:rPr>
              <a:t>VisionWorks</a:t>
            </a:r>
            <a:r>
              <a:rPr lang="cs-CZ" sz="700" b="1" dirty="0">
                <a:solidFill>
                  <a:srgbClr val="76B900"/>
                </a:solidFill>
              </a:rPr>
              <a:t> 1.0</a:t>
            </a:r>
          </a:p>
          <a:p>
            <a:r>
              <a:rPr lang="cs-CZ" sz="700" b="1" dirty="0">
                <a:solidFill>
                  <a:srgbClr val="76B900"/>
                </a:solidFill>
              </a:rPr>
              <a:t>L4T 23.1 CUDA 7.0</a:t>
            </a:r>
          </a:p>
        </p:txBody>
      </p:sp>
    </p:spTree>
    <p:extLst>
      <p:ext uri="{BB962C8B-B14F-4D97-AF65-F5344CB8AC3E}">
        <p14:creationId xmlns:p14="http://schemas.microsoft.com/office/powerpoint/2010/main" val="111525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6" name="Picture 19" descr="C:\Backup\NVData\Pano\eval\sgbm_orig_out\0046.png"/>
          <p:cNvPicPr>
            <a:picLocks noChangeArrowheads="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brightnessContrast bright="57000" contrast="17000"/>
                    </a14:imgEffect>
                  </a14:imgLayer>
                </a14:imgProps>
              </a:ext>
              <a:ext uri="{28A0092B-C50C-407E-A947-70E740481C1C}">
                <a14:useLocalDpi xmlns:a14="http://schemas.microsoft.com/office/drawing/2010/main" val="0"/>
              </a:ext>
            </a:extLst>
          </a:blip>
          <a:srcRect/>
          <a:stretch>
            <a:fillRect/>
          </a:stretch>
        </p:blipFill>
        <p:spPr bwMode="auto">
          <a:xfrm>
            <a:off x="2220959" y="2006219"/>
            <a:ext cx="1919401" cy="1546101"/>
          </a:xfrm>
          <a:prstGeom prst="rect">
            <a:avLst/>
          </a:prstGeom>
          <a:noFill/>
          <a:ln>
            <a:solidFill>
              <a:srgbClr val="7F7F7F"/>
            </a:solidFill>
          </a:ln>
          <a:effectLst>
            <a:innerShdw blurRad="63500" dist="50800" dir="13500000">
              <a:srgbClr val="000000">
                <a:alpha val="50000"/>
              </a:srgbClr>
            </a:innerShdw>
          </a:effectLst>
          <a:extLst>
            <a:ext uri="{909E8E84-426E-40DD-AFC4-6F175D3DCCD1}">
              <a14:hiddenFill xmlns:a14="http://schemas.microsoft.com/office/drawing/2010/main">
                <a:solidFill>
                  <a:srgbClr val="FFFFFF"/>
                </a:solidFill>
              </a14:hiddenFill>
            </a:ext>
          </a:extLst>
        </p:spPr>
      </p:pic>
      <p:sp>
        <p:nvSpPr>
          <p:cNvPr id="105" name="Shape 105"/>
          <p:cNvSpPr/>
          <p:nvPr/>
        </p:nvSpPr>
        <p:spPr>
          <a:xfrm>
            <a:off x="265471" y="2014411"/>
            <a:ext cx="1996562" cy="1537911"/>
          </a:xfrm>
          <a:prstGeom prst="rect">
            <a:avLst/>
          </a:prstGeom>
          <a:blipFill rotWithShape="1">
            <a:blip r:embed="rId5">
              <a:alphaModFix/>
            </a:blip>
            <a:stretch>
              <a:fillRect l="-40998" r="-40998"/>
            </a:stretch>
          </a:blipFill>
          <a:ln>
            <a:solidFill>
              <a:srgbClr val="7F7F7F"/>
            </a:solidFill>
          </a:ln>
          <a:effectLst>
            <a:innerShdw blurRad="63500" dist="50800" dir="13500000">
              <a:srgbClr val="000000">
                <a:alpha val="50000"/>
              </a:srgbClr>
            </a:innerShdw>
          </a:effectLst>
        </p:spPr>
        <p:txBody>
          <a:bodyPr lIns="82283" tIns="82283" rIns="82283" bIns="82283" anchor="ctr" anchorCtr="0">
            <a:noAutofit/>
          </a:bodyPr>
          <a:lstStyle/>
          <a:p>
            <a:endParaRPr sz="1800">
              <a:solidFill>
                <a:srgbClr val="FFFFFF"/>
              </a:solidFill>
            </a:endParaRPr>
          </a:p>
        </p:txBody>
      </p:sp>
      <p:sp>
        <p:nvSpPr>
          <p:cNvPr id="106" name="Shape 106"/>
          <p:cNvSpPr/>
          <p:nvPr/>
        </p:nvSpPr>
        <p:spPr>
          <a:xfrm>
            <a:off x="258226" y="3555662"/>
            <a:ext cx="2004826" cy="576072"/>
          </a:xfrm>
          <a:prstGeom prst="wedgeRectCallout">
            <a:avLst>
              <a:gd name="adj1" fmla="val 20796"/>
              <a:gd name="adj2" fmla="val -42843"/>
            </a:avLst>
          </a:prstGeom>
          <a:solidFill>
            <a:srgbClr val="F2F2F2"/>
          </a:solidFill>
          <a:ln>
            <a:noFill/>
          </a:ln>
          <a:effectLst/>
        </p:spPr>
        <p:txBody>
          <a:bodyPr lIns="82283" tIns="82283" rIns="82283" bIns="82283" anchor="ctr" anchorCtr="0">
            <a:noAutofit/>
          </a:bodyPr>
          <a:lstStyle/>
          <a:p>
            <a:pPr algn="ctr"/>
            <a:r>
              <a:rPr lang="en-US" sz="1400" b="1" dirty="0">
                <a:solidFill>
                  <a:srgbClr val="76B900"/>
                </a:solidFill>
                <a:latin typeface="Trebuchet MS"/>
              </a:rPr>
              <a:t>Feature Tracker</a:t>
            </a:r>
            <a:endParaRPr sz="1400" b="1" dirty="0">
              <a:solidFill>
                <a:srgbClr val="76B900"/>
              </a:solidFill>
              <a:latin typeface="Trebuchet MS"/>
            </a:endParaRPr>
          </a:p>
        </p:txBody>
      </p:sp>
      <p:sp>
        <p:nvSpPr>
          <p:cNvPr id="109" name="Shape 109"/>
          <p:cNvSpPr/>
          <p:nvPr/>
        </p:nvSpPr>
        <p:spPr>
          <a:xfrm>
            <a:off x="2170956" y="3553118"/>
            <a:ext cx="2004826" cy="576072"/>
          </a:xfrm>
          <a:prstGeom prst="wedgeRectCallout">
            <a:avLst>
              <a:gd name="adj1" fmla="val 20796"/>
              <a:gd name="adj2" fmla="val -43592"/>
            </a:avLst>
          </a:prstGeom>
          <a:solidFill>
            <a:srgbClr val="F2F2F2"/>
          </a:solidFill>
          <a:ln>
            <a:noFill/>
          </a:ln>
          <a:effectLst/>
        </p:spPr>
        <p:txBody>
          <a:bodyPr lIns="82283" tIns="82283" rIns="82283" bIns="82283" anchor="ctr" anchorCtr="0">
            <a:noAutofit/>
          </a:bodyPr>
          <a:lstStyle/>
          <a:p>
            <a:pPr algn="ctr"/>
            <a:r>
              <a:rPr lang="en-US" sz="1400" b="1" dirty="0">
                <a:solidFill>
                  <a:srgbClr val="76B900"/>
                </a:solidFill>
                <a:latin typeface="Trebuchet MS"/>
              </a:rPr>
              <a:t>Stereo Depth Extraction</a:t>
            </a:r>
            <a:endParaRPr sz="1400" b="1" dirty="0">
              <a:solidFill>
                <a:srgbClr val="76B900"/>
              </a:solidFill>
              <a:latin typeface="Trebuchet MS"/>
            </a:endParaRPr>
          </a:p>
        </p:txBody>
      </p:sp>
      <p:sp>
        <p:nvSpPr>
          <p:cNvPr id="111" name="Shape 111"/>
          <p:cNvSpPr/>
          <p:nvPr/>
        </p:nvSpPr>
        <p:spPr>
          <a:xfrm>
            <a:off x="4152504" y="2007383"/>
            <a:ext cx="1968817" cy="1564916"/>
          </a:xfrm>
          <a:prstGeom prst="rect">
            <a:avLst/>
          </a:prstGeom>
          <a:blipFill rotWithShape="1">
            <a:blip r:embed="rId6">
              <a:alphaModFix/>
            </a:blip>
            <a:stretch>
              <a:fillRect t="-12999" b="-12999"/>
            </a:stretch>
          </a:blipFill>
          <a:ln>
            <a:solidFill>
              <a:srgbClr val="7F7F7F"/>
            </a:solidFill>
          </a:ln>
          <a:effectLst>
            <a:innerShdw blurRad="63500" dist="50800" dir="13500000">
              <a:srgbClr val="000000">
                <a:alpha val="50000"/>
              </a:srgbClr>
            </a:innerShdw>
          </a:effectLst>
        </p:spPr>
        <p:txBody>
          <a:bodyPr lIns="82283" tIns="82283" rIns="82283" bIns="82283" anchor="ctr" anchorCtr="0">
            <a:noAutofit/>
          </a:bodyPr>
          <a:lstStyle/>
          <a:p>
            <a:endParaRPr sz="1800">
              <a:solidFill>
                <a:srgbClr val="FFFFFF"/>
              </a:solidFill>
            </a:endParaRPr>
          </a:p>
        </p:txBody>
      </p:sp>
      <p:sp>
        <p:nvSpPr>
          <p:cNvPr id="112" name="Shape 112"/>
          <p:cNvSpPr/>
          <p:nvPr/>
        </p:nvSpPr>
        <p:spPr>
          <a:xfrm>
            <a:off x="4126009" y="3555699"/>
            <a:ext cx="2004826" cy="576072"/>
          </a:xfrm>
          <a:prstGeom prst="wedgeRectCallout">
            <a:avLst>
              <a:gd name="adj1" fmla="val 22434"/>
              <a:gd name="adj2" fmla="val -42036"/>
            </a:avLst>
          </a:prstGeom>
          <a:solidFill>
            <a:srgbClr val="F2F2F2"/>
          </a:solidFill>
          <a:ln>
            <a:noFill/>
          </a:ln>
          <a:effectLst/>
        </p:spPr>
        <p:txBody>
          <a:bodyPr lIns="82283" tIns="82283" rIns="82283" bIns="82283" anchor="ctr" anchorCtr="0">
            <a:noAutofit/>
          </a:bodyPr>
          <a:lstStyle/>
          <a:p>
            <a:pPr algn="ctr">
              <a:lnSpc>
                <a:spcPct val="90000"/>
              </a:lnSpc>
              <a:spcAft>
                <a:spcPts val="567"/>
              </a:spcAft>
              <a:buClr>
                <a:srgbClr val="FFFFFF"/>
              </a:buClr>
              <a:buSzPct val="25000"/>
            </a:pPr>
            <a:r>
              <a:rPr lang="en-US" sz="1400" b="1" dirty="0" err="1">
                <a:solidFill>
                  <a:srgbClr val="76B900"/>
                </a:solidFill>
                <a:latin typeface="Trebuchet MS"/>
                <a:ea typeface="Arial"/>
                <a:cs typeface="Arial"/>
                <a:sym typeface="Arial"/>
                <a:rtl val="0"/>
              </a:rPr>
              <a:t>OpenCV</a:t>
            </a:r>
            <a:r>
              <a:rPr lang="en-US" sz="1400" b="1" dirty="0">
                <a:solidFill>
                  <a:srgbClr val="76B900"/>
                </a:solidFill>
                <a:latin typeface="Trebuchet MS"/>
                <a:ea typeface="Arial"/>
                <a:cs typeface="Arial"/>
                <a:sym typeface="Arial"/>
                <a:rtl val="0"/>
              </a:rPr>
              <a:t>-NPP-OpenVX </a:t>
            </a:r>
            <a:r>
              <a:rPr lang="en-US" sz="1400" b="1" dirty="0" err="1">
                <a:solidFill>
                  <a:srgbClr val="76B900"/>
                </a:solidFill>
                <a:latin typeface="Trebuchet MS"/>
                <a:ea typeface="Arial"/>
                <a:cs typeface="Arial"/>
                <a:sym typeface="Arial"/>
                <a:rtl val="0"/>
              </a:rPr>
              <a:t>Interop</a:t>
            </a:r>
            <a:endParaRPr lang="en-US" sz="1400" b="1" dirty="0">
              <a:solidFill>
                <a:srgbClr val="76B900"/>
              </a:solidFill>
              <a:latin typeface="Trebuchet MS"/>
              <a:ea typeface="Arial"/>
              <a:cs typeface="Arial"/>
              <a:sym typeface="Arial"/>
              <a:rtl val="0"/>
            </a:endParaRPr>
          </a:p>
        </p:txBody>
      </p:sp>
      <p:sp>
        <p:nvSpPr>
          <p:cNvPr id="14" name="Shape 109"/>
          <p:cNvSpPr/>
          <p:nvPr/>
        </p:nvSpPr>
        <p:spPr>
          <a:xfrm>
            <a:off x="6025044" y="3554707"/>
            <a:ext cx="1925225" cy="576072"/>
          </a:xfrm>
          <a:prstGeom prst="wedgeRectCallout">
            <a:avLst>
              <a:gd name="adj1" fmla="val 20796"/>
              <a:gd name="adj2" fmla="val -43592"/>
            </a:avLst>
          </a:prstGeom>
          <a:solidFill>
            <a:srgbClr val="F2F2F2"/>
          </a:solidFill>
          <a:ln>
            <a:noFill/>
          </a:ln>
          <a:effectLst/>
        </p:spPr>
        <p:txBody>
          <a:bodyPr lIns="82283" tIns="82283" rIns="82283" bIns="82283" anchor="ctr" anchorCtr="0">
            <a:noAutofit/>
          </a:bodyPr>
          <a:lstStyle/>
          <a:p>
            <a:pPr algn="ctr"/>
            <a:r>
              <a:rPr lang="en-US" sz="1400" b="1" dirty="0">
                <a:solidFill>
                  <a:srgbClr val="76B900"/>
                </a:solidFill>
                <a:latin typeface="Trebuchet MS"/>
              </a:rPr>
              <a:t>Hough Lines &amp; Circles</a:t>
            </a:r>
            <a:endParaRPr sz="1400" b="1" dirty="0">
              <a:solidFill>
                <a:srgbClr val="76B900"/>
              </a:solidFill>
              <a:latin typeface="Trebuchet MS"/>
            </a:endParaRPr>
          </a:p>
        </p:txBody>
      </p:sp>
      <p:sp>
        <p:nvSpPr>
          <p:cNvPr id="15" name="Rectangle 14"/>
          <p:cNvSpPr/>
          <p:nvPr/>
        </p:nvSpPr>
        <p:spPr>
          <a:xfrm>
            <a:off x="6057295" y="2006219"/>
            <a:ext cx="1892974" cy="1546101"/>
          </a:xfrm>
          <a:prstGeom prst="rect">
            <a:avLst/>
          </a:prstGeom>
          <a:blipFill>
            <a:blip r:embed="rId7" cstate="print">
              <a:extLst>
                <a:ext uri="{28A0092B-C50C-407E-A947-70E740481C1C}">
                  <a14:useLocalDpi xmlns:a14="http://schemas.microsoft.com/office/drawing/2010/main" val="0"/>
                </a:ext>
              </a:extLst>
            </a:blip>
            <a:srcRect/>
            <a:stretch>
              <a:fillRect l="-36000" r="-36000"/>
            </a:stretch>
          </a:blipFill>
          <a:ln>
            <a:solidFill>
              <a:schemeClr val="bg1">
                <a:lumMod val="50000"/>
                <a:lumOff val="50000"/>
              </a:schemeClr>
            </a:solidFill>
          </a:ln>
          <a:effectLst>
            <a:innerShdw blurRad="63500" dist="50800" dir="13500000">
              <a:srgbClr val="000000">
                <a:alpha val="50000"/>
              </a:srgbClr>
            </a:innerShdw>
          </a:effectLst>
        </p:spPr>
        <p:style>
          <a:lnRef idx="0">
            <a:schemeClr val="lt1">
              <a:hueOff val="0"/>
              <a:satOff val="0"/>
              <a:lumOff val="0"/>
              <a:alphaOff val="0"/>
            </a:schemeClr>
          </a:lnRef>
          <a:fillRef idx="1">
            <a:scrgbClr r="0" g="0" b="0"/>
          </a:fillRef>
          <a:effectRef idx="2">
            <a:schemeClr val="accent2">
              <a:tint val="50000"/>
              <a:hueOff val="-3037083"/>
              <a:satOff val="6778"/>
              <a:lumOff val="4093"/>
              <a:alphaOff val="0"/>
            </a:schemeClr>
          </a:effectRef>
          <a:fontRef idx="minor">
            <a:schemeClr val="lt1">
              <a:hueOff val="0"/>
              <a:satOff val="0"/>
              <a:lumOff val="0"/>
              <a:alphaOff val="0"/>
            </a:schemeClr>
          </a:fontRef>
        </p:style>
      </p:sp>
      <p:sp>
        <p:nvSpPr>
          <p:cNvPr id="17" name="Content Placeholder 2"/>
          <p:cNvSpPr>
            <a:spLocks noGrp="1"/>
          </p:cNvSpPr>
          <p:nvPr>
            <p:ph idx="1"/>
          </p:nvPr>
        </p:nvSpPr>
        <p:spPr>
          <a:xfrm>
            <a:off x="1199438" y="4562636"/>
            <a:ext cx="6297050" cy="1097678"/>
          </a:xfrm>
        </p:spPr>
        <p:txBody>
          <a:bodyPr/>
          <a:lstStyle/>
          <a:p>
            <a:pPr marL="514350" lvl="1" indent="0">
              <a:buNone/>
            </a:pPr>
            <a:endParaRPr lang="en-US" sz="1600" dirty="0">
              <a:solidFill>
                <a:srgbClr val="000000"/>
              </a:solidFill>
              <a:latin typeface="Trebuchet MS"/>
              <a:ea typeface="Trebuchet MS"/>
              <a:cs typeface="Trebuchet MS"/>
            </a:endParaRPr>
          </a:p>
          <a:p>
            <a:pPr marL="0" indent="0">
              <a:buNone/>
            </a:pPr>
            <a:r>
              <a:rPr lang="en-US" sz="1600" dirty="0">
                <a:solidFill>
                  <a:schemeClr val="bg2">
                    <a:lumMod val="50000"/>
                  </a:schemeClr>
                </a:solidFill>
                <a:latin typeface="Trebuchet MS"/>
                <a:ea typeface="Trebuchet MS"/>
                <a:cs typeface="Trebuchet MS"/>
              </a:rPr>
              <a:t>+ Platform specific samples (available only on certain platforms)</a:t>
            </a:r>
          </a:p>
          <a:p>
            <a:pPr marL="0" indent="0">
              <a:buNone/>
            </a:pPr>
            <a:r>
              <a:rPr lang="en-US" sz="1600" dirty="0">
                <a:solidFill>
                  <a:schemeClr val="bg2">
                    <a:lumMod val="50000"/>
                  </a:schemeClr>
                </a:solidFill>
                <a:latin typeface="Trebuchet MS"/>
                <a:ea typeface="Trebuchet MS"/>
                <a:cs typeface="Trebuchet MS"/>
              </a:rPr>
              <a:t>	Camera Capture, OpenGL </a:t>
            </a:r>
            <a:r>
              <a:rPr lang="en-US" sz="1600" dirty="0" err="1">
                <a:solidFill>
                  <a:schemeClr val="bg2">
                    <a:lumMod val="50000"/>
                  </a:schemeClr>
                </a:solidFill>
                <a:latin typeface="Trebuchet MS"/>
                <a:ea typeface="Trebuchet MS"/>
                <a:cs typeface="Trebuchet MS"/>
              </a:rPr>
              <a:t>interop</a:t>
            </a:r>
            <a:r>
              <a:rPr lang="en-US" sz="1600" dirty="0">
                <a:solidFill>
                  <a:schemeClr val="bg2">
                    <a:lumMod val="50000"/>
                  </a:schemeClr>
                </a:solidFill>
                <a:latin typeface="Trebuchet MS"/>
                <a:ea typeface="Trebuchet MS"/>
                <a:cs typeface="Trebuchet MS"/>
              </a:rPr>
              <a:t>, Video playback</a:t>
            </a:r>
          </a:p>
        </p:txBody>
      </p:sp>
      <p:sp>
        <p:nvSpPr>
          <p:cNvPr id="2" name="Title 1"/>
          <p:cNvSpPr>
            <a:spLocks noGrp="1"/>
          </p:cNvSpPr>
          <p:nvPr>
            <p:ph type="title"/>
          </p:nvPr>
        </p:nvSpPr>
        <p:spPr/>
        <p:txBody>
          <a:bodyPr/>
          <a:lstStyle/>
          <a:p>
            <a:r>
              <a:rPr lang="en-US" b="1" cap="all" dirty="0" err="1" smtClean="0"/>
              <a:t>VisionWorks</a:t>
            </a:r>
            <a:r>
              <a:rPr lang="en-US" b="1" cap="all" dirty="0" smtClean="0"/>
              <a:t>™ Sample Pipelines</a:t>
            </a:r>
            <a:endParaRPr lang="en-US" b="1" cap="all" dirty="0"/>
          </a:p>
        </p:txBody>
      </p:sp>
    </p:spTree>
    <p:extLst>
      <p:ext uri="{BB962C8B-B14F-4D97-AF65-F5344CB8AC3E}">
        <p14:creationId xmlns:p14="http://schemas.microsoft.com/office/powerpoint/2010/main" val="37219258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bwMode="auto">
          <a:xfrm>
            <a:off x="1334971" y="1164138"/>
            <a:ext cx="5480034" cy="4481465"/>
          </a:xfrm>
          <a:prstGeom prst="roundRect">
            <a:avLst>
              <a:gd name="adj" fmla="val 19030"/>
            </a:avLst>
          </a:prstGeom>
          <a:solidFill>
            <a:srgbClr val="F2F2F2">
              <a:alpha val="84000"/>
            </a:srgbClr>
          </a:solidFill>
          <a:ln w="28575" cap="flat" cmpd="sng" algn="ctr">
            <a:solidFill>
              <a:srgbClr val="800000"/>
            </a:solidFill>
            <a:prstDash val="solid"/>
            <a:round/>
            <a:headEnd type="oval" w="med" len="med"/>
            <a:tailEnd type="none" w="med" len="med"/>
          </a:ln>
          <a:effectLst>
            <a:outerShdw blurRad="44450" dist="27940" dir="5400000" sx="0" sy="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82296" tIns="41148" rIns="82296" bIns="41148" numCol="1" rtlCol="0" anchor="t" anchorCtr="0" compatLnSpc="1">
            <a:prstTxWarp prst="textNoShape">
              <a:avLst/>
            </a:prstTxWarp>
          </a:bodyPr>
          <a:lstStyle/>
          <a:p>
            <a:pPr>
              <a:lnSpc>
                <a:spcPct val="99000"/>
              </a:lnSpc>
              <a:tabLst>
                <a:tab pos="142875" algn="l"/>
                <a:tab pos="1581627" algn="l"/>
                <a:tab pos="3021807" algn="l"/>
                <a:tab pos="4460558" algn="l"/>
                <a:tab pos="5897880" algn="l"/>
              </a:tabLst>
            </a:pPr>
            <a:endParaRPr lang="en-US" sz="1400" b="1" dirty="0">
              <a:solidFill>
                <a:srgbClr val="FFFFFF"/>
              </a:solidFill>
              <a:latin typeface="Tahoma" pitchFamily="34" charset="0"/>
              <a:ea typeface="Tahoma" pitchFamily="34" charset="0"/>
              <a:cs typeface="Tahoma" pitchFamily="34" charset="0"/>
            </a:endParaRPr>
          </a:p>
        </p:txBody>
      </p:sp>
      <p:sp>
        <p:nvSpPr>
          <p:cNvPr id="85" name="TextBox 84"/>
          <p:cNvSpPr txBox="1"/>
          <p:nvPr/>
        </p:nvSpPr>
        <p:spPr>
          <a:xfrm>
            <a:off x="5214550" y="4279860"/>
            <a:ext cx="1191679" cy="329321"/>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wrap="square" lIns="82296" tIns="41148" rIns="82296" bIns="41148" rtlCol="0">
            <a:spAutoFit/>
          </a:bodyPr>
          <a:lstStyle/>
          <a:p>
            <a:pPr algn="ctr"/>
            <a:r>
              <a:rPr lang="en-US" sz="800" b="1" dirty="0">
                <a:solidFill>
                  <a:srgbClr val="B3B3B3">
                    <a:lumMod val="75000"/>
                  </a:srgbClr>
                </a:solidFill>
              </a:rPr>
              <a:t>Array of </a:t>
            </a:r>
          </a:p>
          <a:p>
            <a:pPr algn="ctr"/>
            <a:r>
              <a:rPr lang="en-US" sz="800" b="1" dirty="0" err="1">
                <a:solidFill>
                  <a:srgbClr val="B3B3B3">
                    <a:lumMod val="75000"/>
                  </a:srgbClr>
                </a:solidFill>
              </a:rPr>
              <a:t>keypoints</a:t>
            </a:r>
            <a:endParaRPr lang="en-US" sz="800" b="1" dirty="0">
              <a:solidFill>
                <a:srgbClr val="B3B3B3">
                  <a:lumMod val="75000"/>
                </a:srgbClr>
              </a:solidFill>
            </a:endParaRPr>
          </a:p>
        </p:txBody>
      </p:sp>
      <p:cxnSp>
        <p:nvCxnSpPr>
          <p:cNvPr id="69" name="Straight Arrow Connector 68"/>
          <p:cNvCxnSpPr>
            <a:stCxn id="46" idx="3"/>
            <a:endCxn id="73" idx="1"/>
          </p:cNvCxnSpPr>
          <p:nvPr/>
        </p:nvCxnSpPr>
        <p:spPr>
          <a:xfrm>
            <a:off x="2119641" y="4273312"/>
            <a:ext cx="449562" cy="6507"/>
          </a:xfrm>
          <a:prstGeom prst="straightConnector1">
            <a:avLst/>
          </a:prstGeom>
          <a:ln>
            <a:solidFill>
              <a:schemeClr val="bg2">
                <a:lumMod val="50000"/>
              </a:schemeClr>
            </a:solidFill>
            <a:tailEnd type="arrow"/>
          </a:ln>
        </p:spPr>
        <p:style>
          <a:lnRef idx="1">
            <a:schemeClr val="accent5"/>
          </a:lnRef>
          <a:fillRef idx="3">
            <a:schemeClr val="accent5"/>
          </a:fillRef>
          <a:effectRef idx="2">
            <a:schemeClr val="accent5"/>
          </a:effectRef>
          <a:fontRef idx="minor">
            <a:schemeClr val="lt1"/>
          </a:fontRef>
        </p:style>
      </p:cxnSp>
      <p:cxnSp>
        <p:nvCxnSpPr>
          <p:cNvPr id="70" name="Straight Arrow Connector 69"/>
          <p:cNvCxnSpPr>
            <a:stCxn id="73" idx="3"/>
            <a:endCxn id="86" idx="1"/>
          </p:cNvCxnSpPr>
          <p:nvPr/>
        </p:nvCxnSpPr>
        <p:spPr>
          <a:xfrm flipV="1">
            <a:off x="3289947" y="4277472"/>
            <a:ext cx="396782" cy="2347"/>
          </a:xfrm>
          <a:prstGeom prst="straightConnector1">
            <a:avLst/>
          </a:prstGeom>
          <a:ln>
            <a:solidFill>
              <a:schemeClr val="bg2">
                <a:lumMod val="50000"/>
              </a:schemeClr>
            </a:solidFill>
            <a:tailEnd type="arrow"/>
          </a:ln>
        </p:spPr>
        <p:style>
          <a:lnRef idx="1">
            <a:schemeClr val="accent5"/>
          </a:lnRef>
          <a:fillRef idx="3">
            <a:schemeClr val="accent5"/>
          </a:fillRef>
          <a:effectRef idx="2">
            <a:schemeClr val="accent5"/>
          </a:effectRef>
          <a:fontRef idx="minor">
            <a:schemeClr val="lt1"/>
          </a:fontRef>
        </p:style>
      </p:cxnSp>
      <p:sp>
        <p:nvSpPr>
          <p:cNvPr id="91" name="Rectangle 90"/>
          <p:cNvSpPr/>
          <p:nvPr/>
        </p:nvSpPr>
        <p:spPr>
          <a:xfrm>
            <a:off x="4442684" y="3265024"/>
            <a:ext cx="450517" cy="360977"/>
          </a:xfrm>
          <a:prstGeom prst="rect">
            <a:avLst/>
          </a:prstGeom>
          <a:solidFill>
            <a:srgbClr val="5A5A5A"/>
          </a:solidFill>
          <a:ln w="28575">
            <a:solidFill>
              <a:schemeClr val="tx1">
                <a:lumMod val="65000"/>
              </a:schemeClr>
            </a:solidFill>
          </a:ln>
        </p:spPr>
        <p:style>
          <a:lnRef idx="1">
            <a:schemeClr val="accent5"/>
          </a:lnRef>
          <a:fillRef idx="3">
            <a:schemeClr val="accent5"/>
          </a:fillRef>
          <a:effectRef idx="2">
            <a:schemeClr val="accent5"/>
          </a:effectRef>
          <a:fontRef idx="minor">
            <a:schemeClr val="lt1"/>
          </a:fontRef>
        </p:style>
        <p:txBody>
          <a:bodyPr lIns="82296" tIns="41148" rIns="82296" bIns="41148" rtlCol="0" anchor="ctr"/>
          <a:lstStyle/>
          <a:p>
            <a:pPr algn="ctr"/>
            <a:endParaRPr lang="en-US" sz="1000" dirty="0">
              <a:solidFill>
                <a:srgbClr val="FFFFFF"/>
              </a:solidFill>
            </a:endParaRPr>
          </a:p>
        </p:txBody>
      </p:sp>
      <p:cxnSp>
        <p:nvCxnSpPr>
          <p:cNvPr id="79" name="Curved Connector 78"/>
          <p:cNvCxnSpPr>
            <a:stCxn id="89" idx="3"/>
            <a:endCxn id="93" idx="1"/>
          </p:cNvCxnSpPr>
          <p:nvPr/>
        </p:nvCxnSpPr>
        <p:spPr>
          <a:xfrm>
            <a:off x="5536016" y="4269739"/>
            <a:ext cx="575428" cy="5887"/>
          </a:xfrm>
          <a:prstGeom prst="bentConnector3">
            <a:avLst>
              <a:gd name="adj1" fmla="val 735"/>
            </a:avLst>
          </a:prstGeom>
          <a:ln>
            <a:solidFill>
              <a:srgbClr val="5A5A5A"/>
            </a:solidFill>
            <a:tailEnd type="arrow"/>
          </a:ln>
        </p:spPr>
        <p:style>
          <a:lnRef idx="1">
            <a:schemeClr val="accent5"/>
          </a:lnRef>
          <a:fillRef idx="3">
            <a:schemeClr val="accent5"/>
          </a:fillRef>
          <a:effectRef idx="2">
            <a:schemeClr val="accent5"/>
          </a:effectRef>
          <a:fontRef idx="minor">
            <a:schemeClr val="lt1"/>
          </a:fontRef>
        </p:style>
      </p:cxnSp>
      <p:sp>
        <p:nvSpPr>
          <p:cNvPr id="83" name="TextBox 82"/>
          <p:cNvSpPr txBox="1"/>
          <p:nvPr/>
        </p:nvSpPr>
        <p:spPr>
          <a:xfrm>
            <a:off x="1963824" y="3834807"/>
            <a:ext cx="712823" cy="329321"/>
          </a:xfrm>
          <a:prstGeom prst="rect">
            <a:avLst/>
          </a:prstGeom>
          <a:noFill/>
        </p:spPr>
        <p:txBody>
          <a:bodyPr wrap="square" lIns="82296" tIns="41148" rIns="82296" bIns="41148" rtlCol="0">
            <a:spAutoFit/>
          </a:bodyPr>
          <a:lstStyle/>
          <a:p>
            <a:pPr algn="ctr"/>
            <a:r>
              <a:rPr lang="en-US" sz="800" b="1" dirty="0">
                <a:solidFill>
                  <a:srgbClr val="B3B3B3">
                    <a:lumMod val="75000"/>
                  </a:srgbClr>
                </a:solidFill>
                <a:latin typeface="Trebuchet MS" pitchFamily="34" charset="0"/>
              </a:rPr>
              <a:t>YUV</a:t>
            </a:r>
          </a:p>
          <a:p>
            <a:pPr algn="ctr"/>
            <a:r>
              <a:rPr lang="en-US" sz="800" b="1" dirty="0">
                <a:solidFill>
                  <a:srgbClr val="B3B3B3">
                    <a:lumMod val="75000"/>
                  </a:srgbClr>
                </a:solidFill>
                <a:latin typeface="Trebuchet MS" pitchFamily="34" charset="0"/>
              </a:rPr>
              <a:t>frame</a:t>
            </a:r>
          </a:p>
        </p:txBody>
      </p:sp>
      <p:sp>
        <p:nvSpPr>
          <p:cNvPr id="84" name="TextBox 83"/>
          <p:cNvSpPr txBox="1"/>
          <p:nvPr/>
        </p:nvSpPr>
        <p:spPr>
          <a:xfrm>
            <a:off x="3097676" y="3820045"/>
            <a:ext cx="745846" cy="329321"/>
          </a:xfrm>
          <a:prstGeom prst="rect">
            <a:avLst/>
          </a:prstGeom>
          <a:noFill/>
        </p:spPr>
        <p:txBody>
          <a:bodyPr wrap="square" lIns="82296" tIns="41148" rIns="82296" bIns="41148" rtlCol="0">
            <a:spAutoFit/>
          </a:bodyPr>
          <a:lstStyle/>
          <a:p>
            <a:pPr algn="ctr"/>
            <a:r>
              <a:rPr lang="en-US" sz="800" b="1" dirty="0">
                <a:solidFill>
                  <a:srgbClr val="B3B3B3">
                    <a:lumMod val="75000"/>
                  </a:srgbClr>
                </a:solidFill>
                <a:latin typeface="Trebuchet MS" pitchFamily="34" charset="0"/>
              </a:rPr>
              <a:t>Gray</a:t>
            </a:r>
          </a:p>
          <a:p>
            <a:pPr algn="ctr"/>
            <a:r>
              <a:rPr lang="en-US" sz="800" b="1" dirty="0">
                <a:solidFill>
                  <a:srgbClr val="B3B3B3">
                    <a:lumMod val="75000"/>
                  </a:srgbClr>
                </a:solidFill>
                <a:latin typeface="Trebuchet MS" pitchFamily="34" charset="0"/>
              </a:rPr>
              <a:t>frame</a:t>
            </a:r>
          </a:p>
        </p:txBody>
      </p:sp>
      <p:sp>
        <p:nvSpPr>
          <p:cNvPr id="35" name="Rounded Rectangle 34"/>
          <p:cNvSpPr/>
          <p:nvPr/>
        </p:nvSpPr>
        <p:spPr>
          <a:xfrm>
            <a:off x="87306" y="3752014"/>
            <a:ext cx="793691" cy="1036213"/>
          </a:xfrm>
          <a:prstGeom prst="roundRect">
            <a:avLst>
              <a:gd name="adj" fmla="val 10000"/>
            </a:avLst>
          </a:prstGeom>
          <a:blipFill>
            <a:blip r:embed="rId3" cstate="print">
              <a:extLst>
                <a:ext uri="{28A0092B-C50C-407E-A947-70E740481C1C}">
                  <a14:useLocalDpi xmlns:a14="http://schemas.microsoft.com/office/drawing/2010/main" val="0"/>
                </a:ext>
              </a:extLst>
            </a:blip>
            <a:srcRect/>
            <a:stretch>
              <a:fillRect l="-39000" r="-39000"/>
            </a:stretch>
          </a:blipFill>
          <a:ln w="12700" cmpd="sng">
            <a:solidFill>
              <a:schemeClr val="bg1">
                <a:lumMod val="50000"/>
                <a:lumOff val="50000"/>
              </a:schemeClr>
            </a:solidFill>
          </a:ln>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cxnSp>
        <p:nvCxnSpPr>
          <p:cNvPr id="38" name="Curved Connector 37"/>
          <p:cNvCxnSpPr>
            <a:stCxn id="35" idx="3"/>
            <a:endCxn id="46" idx="1"/>
          </p:cNvCxnSpPr>
          <p:nvPr/>
        </p:nvCxnSpPr>
        <p:spPr>
          <a:xfrm>
            <a:off x="880997" y="4270120"/>
            <a:ext cx="517901" cy="3191"/>
          </a:xfrm>
          <a:prstGeom prst="curvedConnector3">
            <a:avLst>
              <a:gd name="adj1" fmla="val 50000"/>
            </a:avLst>
          </a:prstGeom>
          <a:ln w="6350" cmpd="sng">
            <a:solidFill>
              <a:schemeClr val="bg1"/>
            </a:solidFill>
            <a:prstDash val="dot"/>
            <a:tailEnd type="triangle" w="lg" len="lg"/>
          </a:ln>
        </p:spPr>
        <p:style>
          <a:lnRef idx="1">
            <a:schemeClr val="accent5"/>
          </a:lnRef>
          <a:fillRef idx="3">
            <a:schemeClr val="accent5"/>
          </a:fillRef>
          <a:effectRef idx="2">
            <a:schemeClr val="accent5"/>
          </a:effectRef>
          <a:fontRef idx="minor">
            <a:schemeClr val="lt1"/>
          </a:fontRef>
        </p:style>
      </p:cxnSp>
      <p:sp>
        <p:nvSpPr>
          <p:cNvPr id="44" name="Rounded Rectangle 43"/>
          <p:cNvSpPr/>
          <p:nvPr/>
        </p:nvSpPr>
        <p:spPr>
          <a:xfrm>
            <a:off x="7305281" y="3736554"/>
            <a:ext cx="856989" cy="1082671"/>
          </a:xfrm>
          <a:prstGeom prst="roundRect">
            <a:avLst>
              <a:gd name="adj" fmla="val 10000"/>
            </a:avLst>
          </a:prstGeom>
          <a:blipFill>
            <a:blip r:embed="rId4" cstate="print">
              <a:extLst>
                <a:ext uri="{28A0092B-C50C-407E-A947-70E740481C1C}">
                  <a14:useLocalDpi xmlns:a14="http://schemas.microsoft.com/office/drawing/2010/main" val="0"/>
                </a:ext>
              </a:extLst>
            </a:blip>
            <a:srcRect/>
            <a:stretch>
              <a:fillRect l="-39000" r="-39000"/>
            </a:stretch>
          </a:blipFill>
          <a:ln w="12700" cmpd="sng">
            <a:solidFill>
              <a:schemeClr val="bg1">
                <a:lumMod val="50000"/>
                <a:lumOff val="50000"/>
              </a:schemeClr>
            </a:solidFill>
          </a:ln>
        </p:spPr>
        <p:style>
          <a:lnRef idx="2">
            <a:schemeClr val="lt1">
              <a:hueOff val="0"/>
              <a:satOff val="0"/>
              <a:lumOff val="0"/>
              <a:alphaOff val="0"/>
            </a:schemeClr>
          </a:lnRef>
          <a:fillRef idx="1">
            <a:scrgbClr r="0" g="0" b="0"/>
          </a:fillRef>
          <a:effectRef idx="0">
            <a:schemeClr val="accent3">
              <a:tint val="50000"/>
              <a:hueOff val="17108950"/>
              <a:satOff val="79120"/>
              <a:lumOff val="12584"/>
              <a:alphaOff val="0"/>
            </a:schemeClr>
          </a:effectRef>
          <a:fontRef idx="minor">
            <a:schemeClr val="lt1">
              <a:hueOff val="0"/>
              <a:satOff val="0"/>
              <a:lumOff val="0"/>
              <a:alphaOff val="0"/>
            </a:schemeClr>
          </a:fontRef>
        </p:style>
      </p:sp>
      <p:cxnSp>
        <p:nvCxnSpPr>
          <p:cNvPr id="45" name="Curved Connector 44"/>
          <p:cNvCxnSpPr>
            <a:stCxn id="93" idx="3"/>
            <a:endCxn id="44" idx="1"/>
          </p:cNvCxnSpPr>
          <p:nvPr/>
        </p:nvCxnSpPr>
        <p:spPr>
          <a:xfrm>
            <a:off x="6726622" y="4275625"/>
            <a:ext cx="578660" cy="2264"/>
          </a:xfrm>
          <a:prstGeom prst="curvedConnector3">
            <a:avLst>
              <a:gd name="adj1" fmla="val 50000"/>
            </a:avLst>
          </a:prstGeom>
          <a:ln w="6350" cmpd="sng">
            <a:solidFill>
              <a:schemeClr val="bg1"/>
            </a:solidFill>
            <a:prstDash val="dot"/>
            <a:tailEnd type="triangle" w="lg" len="lg"/>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16567" y="3203614"/>
            <a:ext cx="1153649" cy="329321"/>
          </a:xfrm>
          <a:prstGeom prst="rect">
            <a:avLst/>
          </a:prstGeom>
          <a:noFill/>
        </p:spPr>
        <p:txBody>
          <a:bodyPr wrap="none" lIns="82296" tIns="41148" rIns="82296" bIns="41148" rtlCol="0">
            <a:spAutoFit/>
          </a:bodyPr>
          <a:lstStyle/>
          <a:p>
            <a:pPr algn="ctr"/>
            <a:r>
              <a:rPr lang="en-US" sz="800" b="1" dirty="0">
                <a:solidFill>
                  <a:srgbClr val="B3B3B3">
                    <a:lumMod val="50000"/>
                  </a:srgbClr>
                </a:solidFill>
                <a:latin typeface="Trebuchet MS" pitchFamily="34" charset="0"/>
              </a:rPr>
              <a:t>Camera/image/video</a:t>
            </a:r>
          </a:p>
          <a:p>
            <a:pPr algn="ctr"/>
            <a:r>
              <a:rPr lang="en-US" sz="800" b="1" dirty="0">
                <a:solidFill>
                  <a:srgbClr val="B3B3B3">
                    <a:lumMod val="50000"/>
                  </a:srgbClr>
                </a:solidFill>
                <a:latin typeface="Trebuchet MS" pitchFamily="34" charset="0"/>
              </a:rPr>
              <a:t>Input data</a:t>
            </a:r>
          </a:p>
        </p:txBody>
      </p:sp>
      <p:sp>
        <p:nvSpPr>
          <p:cNvPr id="60" name="TextBox 59"/>
          <p:cNvSpPr txBox="1"/>
          <p:nvPr/>
        </p:nvSpPr>
        <p:spPr>
          <a:xfrm>
            <a:off x="7162131" y="3420219"/>
            <a:ext cx="1027012" cy="206210"/>
          </a:xfrm>
          <a:prstGeom prst="rect">
            <a:avLst/>
          </a:prstGeom>
          <a:noFill/>
        </p:spPr>
        <p:txBody>
          <a:bodyPr wrap="none" lIns="82296" tIns="41148" rIns="82296" bIns="41148" rtlCol="0">
            <a:spAutoFit/>
          </a:bodyPr>
          <a:lstStyle/>
          <a:p>
            <a:pPr algn="ctr"/>
            <a:r>
              <a:rPr lang="en-US" sz="800" b="1" dirty="0">
                <a:solidFill>
                  <a:srgbClr val="B3B3B3">
                    <a:lumMod val="50000"/>
                  </a:srgbClr>
                </a:solidFill>
                <a:latin typeface="Trebuchet MS" pitchFamily="34" charset="0"/>
              </a:rPr>
              <a:t>Rendering/Output</a:t>
            </a:r>
          </a:p>
        </p:txBody>
      </p:sp>
      <p:grpSp>
        <p:nvGrpSpPr>
          <p:cNvPr id="15" name="Group 14"/>
          <p:cNvGrpSpPr/>
          <p:nvPr/>
        </p:nvGrpSpPr>
        <p:grpSpPr>
          <a:xfrm>
            <a:off x="4078048" y="2182044"/>
            <a:ext cx="1149967" cy="1148157"/>
            <a:chOff x="2322129" y="3738627"/>
            <a:chExt cx="1694848" cy="1694848"/>
          </a:xfrm>
        </p:grpSpPr>
        <p:sp>
          <p:nvSpPr>
            <p:cNvPr id="49" name="Rounded Rectangle 48"/>
            <p:cNvSpPr/>
            <p:nvPr/>
          </p:nvSpPr>
          <p:spPr>
            <a:xfrm>
              <a:off x="2322129" y="3738627"/>
              <a:ext cx="1694848" cy="1694848"/>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0" name="Rounded Rectangle 49"/>
            <p:cNvSpPr>
              <a:spLocks noChangeAspect="1"/>
            </p:cNvSpPr>
            <p:nvPr/>
          </p:nvSpPr>
          <p:spPr>
            <a:xfrm>
              <a:off x="2857601" y="3765866"/>
              <a:ext cx="847424" cy="847424"/>
            </a:xfrm>
            <a:prstGeom prst="roundRect">
              <a:avLst>
                <a:gd name="adj" fmla="val 10000"/>
              </a:avLst>
            </a:prstGeom>
            <a:blipFill>
              <a:blip r:embed="rId6"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1" name="Rounded Rectangle 50"/>
            <p:cNvSpPr>
              <a:spLocks noChangeAspect="1"/>
            </p:cNvSpPr>
            <p:nvPr/>
          </p:nvSpPr>
          <p:spPr>
            <a:xfrm>
              <a:off x="3132536" y="3740773"/>
              <a:ext cx="419475" cy="419475"/>
            </a:xfrm>
            <a:prstGeom prst="roundRect">
              <a:avLst>
                <a:gd name="adj" fmla="val 10000"/>
              </a:avLst>
            </a:prstGeom>
            <a:blipFill>
              <a:blip r:embed="rId7"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2" name="Rounded Rectangle 51"/>
            <p:cNvSpPr>
              <a:spLocks noChangeAspect="1"/>
            </p:cNvSpPr>
            <p:nvPr/>
          </p:nvSpPr>
          <p:spPr>
            <a:xfrm>
              <a:off x="3278044" y="3740772"/>
              <a:ext cx="209738" cy="209738"/>
            </a:xfrm>
            <a:prstGeom prst="roundRect">
              <a:avLst>
                <a:gd name="adj" fmla="val 10000"/>
              </a:avLst>
            </a:prstGeom>
            <a:blipFill>
              <a:blip r:embed="rId8"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grpSp>
      <p:grpSp>
        <p:nvGrpSpPr>
          <p:cNvPr id="54" name="Group 53"/>
          <p:cNvGrpSpPr/>
          <p:nvPr/>
        </p:nvGrpSpPr>
        <p:grpSpPr>
          <a:xfrm>
            <a:off x="4076703" y="1237280"/>
            <a:ext cx="1149967" cy="1148157"/>
            <a:chOff x="2322129" y="3738627"/>
            <a:chExt cx="1694848" cy="1694848"/>
          </a:xfrm>
        </p:grpSpPr>
        <p:sp>
          <p:nvSpPr>
            <p:cNvPr id="55" name="Rounded Rectangle 54"/>
            <p:cNvSpPr/>
            <p:nvPr/>
          </p:nvSpPr>
          <p:spPr>
            <a:xfrm>
              <a:off x="2322129" y="3738627"/>
              <a:ext cx="1694848" cy="1694848"/>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6" name="Rounded Rectangle 55"/>
            <p:cNvSpPr>
              <a:spLocks noChangeAspect="1"/>
            </p:cNvSpPr>
            <p:nvPr/>
          </p:nvSpPr>
          <p:spPr>
            <a:xfrm>
              <a:off x="2857601" y="3765866"/>
              <a:ext cx="847424" cy="847424"/>
            </a:xfrm>
            <a:prstGeom prst="roundRect">
              <a:avLst>
                <a:gd name="adj" fmla="val 10000"/>
              </a:avLst>
            </a:prstGeom>
            <a:blipFill>
              <a:blip r:embed="rId6"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7" name="Rounded Rectangle 56"/>
            <p:cNvSpPr>
              <a:spLocks noChangeAspect="1"/>
            </p:cNvSpPr>
            <p:nvPr/>
          </p:nvSpPr>
          <p:spPr>
            <a:xfrm>
              <a:off x="3132536" y="3740773"/>
              <a:ext cx="419475" cy="419475"/>
            </a:xfrm>
            <a:prstGeom prst="roundRect">
              <a:avLst>
                <a:gd name="adj" fmla="val 10000"/>
              </a:avLst>
            </a:prstGeom>
            <a:blipFill>
              <a:blip r:embed="rId7"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8" name="Rounded Rectangle 57"/>
            <p:cNvSpPr>
              <a:spLocks noChangeAspect="1"/>
            </p:cNvSpPr>
            <p:nvPr/>
          </p:nvSpPr>
          <p:spPr>
            <a:xfrm>
              <a:off x="3278044" y="3740772"/>
              <a:ext cx="209738" cy="209738"/>
            </a:xfrm>
            <a:prstGeom prst="roundRect">
              <a:avLst>
                <a:gd name="adj" fmla="val 10000"/>
              </a:avLst>
            </a:prstGeom>
            <a:blipFill>
              <a:blip r:embed="rId8"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grpSp>
      <p:sp>
        <p:nvSpPr>
          <p:cNvPr id="47" name="TextBox 46"/>
          <p:cNvSpPr txBox="1"/>
          <p:nvPr/>
        </p:nvSpPr>
        <p:spPr>
          <a:xfrm>
            <a:off x="3571132" y="2469806"/>
            <a:ext cx="908216" cy="206210"/>
          </a:xfrm>
          <a:prstGeom prst="rect">
            <a:avLst/>
          </a:prstGeom>
          <a:noFill/>
        </p:spPr>
        <p:txBody>
          <a:bodyPr wrap="square" lIns="82296" tIns="41148" rIns="82296" bIns="41148" rtlCol="0">
            <a:spAutoFit/>
          </a:bodyPr>
          <a:lstStyle/>
          <a:p>
            <a:pPr algn="ctr"/>
            <a:r>
              <a:rPr lang="en-US" sz="800" b="1" dirty="0" err="1">
                <a:solidFill>
                  <a:srgbClr val="A6A6A6"/>
                </a:solidFill>
                <a:latin typeface="Trebuchet MS" pitchFamily="34" charset="0"/>
              </a:rPr>
              <a:t>Pyr</a:t>
            </a:r>
            <a:r>
              <a:rPr lang="en-US" sz="800" b="1" baseline="-25000" dirty="0" err="1">
                <a:solidFill>
                  <a:srgbClr val="A6A6A6"/>
                </a:solidFill>
                <a:latin typeface="Trebuchet MS" pitchFamily="34" charset="0"/>
              </a:rPr>
              <a:t>t</a:t>
            </a:r>
            <a:endParaRPr lang="en-US" sz="800" b="1" baseline="-25000" dirty="0">
              <a:solidFill>
                <a:srgbClr val="A6A6A6"/>
              </a:solidFill>
              <a:latin typeface="Trebuchet MS" pitchFamily="34" charset="0"/>
            </a:endParaRPr>
          </a:p>
        </p:txBody>
      </p:sp>
      <p:sp>
        <p:nvSpPr>
          <p:cNvPr id="48" name="TextBox 47"/>
          <p:cNvSpPr txBox="1"/>
          <p:nvPr/>
        </p:nvSpPr>
        <p:spPr>
          <a:xfrm>
            <a:off x="3629742" y="1442616"/>
            <a:ext cx="774706" cy="252377"/>
          </a:xfrm>
          <a:prstGeom prst="rect">
            <a:avLst/>
          </a:prstGeom>
          <a:noFill/>
        </p:spPr>
        <p:txBody>
          <a:bodyPr wrap="square" lIns="82296" tIns="41148" rIns="82296" bIns="41148" rtlCol="0">
            <a:spAutoFit/>
          </a:bodyPr>
          <a:lstStyle/>
          <a:p>
            <a:pPr algn="ctr"/>
            <a:r>
              <a:rPr lang="en-US" sz="1100" b="1" dirty="0">
                <a:solidFill>
                  <a:srgbClr val="A6A6A6"/>
                </a:solidFill>
                <a:latin typeface="Trebuchet MS" pitchFamily="34" charset="0"/>
              </a:rPr>
              <a:t>Pyr</a:t>
            </a:r>
            <a:r>
              <a:rPr lang="en-US" sz="1100" b="1" baseline="-25000" dirty="0">
                <a:solidFill>
                  <a:srgbClr val="A6A6A6"/>
                </a:solidFill>
                <a:latin typeface="Trebuchet MS" pitchFamily="34" charset="0"/>
              </a:rPr>
              <a:t>t-1</a:t>
            </a:r>
          </a:p>
        </p:txBody>
      </p:sp>
      <p:sp>
        <p:nvSpPr>
          <p:cNvPr id="8" name="Pentagon 7"/>
          <p:cNvSpPr/>
          <p:nvPr/>
        </p:nvSpPr>
        <p:spPr>
          <a:xfrm flipH="1">
            <a:off x="4220147" y="3181083"/>
            <a:ext cx="612362" cy="361256"/>
          </a:xfrm>
          <a:prstGeom prst="homePlate">
            <a:avLst/>
          </a:prstGeom>
          <a:solidFill>
            <a:srgbClr val="5A5A5A"/>
          </a:solidFill>
          <a:ln w="28575">
            <a:solidFill>
              <a:schemeClr val="tx1">
                <a:lumMod val="65000"/>
              </a:schemeClr>
            </a:solidFill>
          </a:ln>
        </p:spPr>
        <p:style>
          <a:lnRef idx="1">
            <a:schemeClr val="accent5"/>
          </a:lnRef>
          <a:fillRef idx="3">
            <a:schemeClr val="accent5"/>
          </a:fillRef>
          <a:effectRef idx="2">
            <a:schemeClr val="accent5"/>
          </a:effectRef>
          <a:fontRef idx="minor">
            <a:schemeClr val="lt1"/>
          </a:fontRef>
        </p:style>
        <p:txBody>
          <a:bodyPr lIns="82296" tIns="41148" rIns="82296" bIns="41148" rtlCol="0" anchor="ctr"/>
          <a:lstStyle/>
          <a:p>
            <a:pPr algn="ctr"/>
            <a:r>
              <a:rPr lang="en-US" sz="1000" dirty="0" err="1">
                <a:solidFill>
                  <a:srgbClr val="FFFFFF"/>
                </a:solidFill>
              </a:rPr>
              <a:t>Pyr</a:t>
            </a:r>
            <a:r>
              <a:rPr lang="en-US" sz="1000" baseline="-25000" dirty="0" err="1">
                <a:solidFill>
                  <a:srgbClr val="FFFFFF"/>
                </a:solidFill>
              </a:rPr>
              <a:t>t</a:t>
            </a:r>
            <a:endParaRPr lang="en-US" sz="1000" baseline="-25000" dirty="0">
              <a:solidFill>
                <a:srgbClr val="FFFFFF"/>
              </a:solidFill>
            </a:endParaRPr>
          </a:p>
        </p:txBody>
      </p:sp>
      <p:sp>
        <p:nvSpPr>
          <p:cNvPr id="61" name="Rectangle 60"/>
          <p:cNvSpPr/>
          <p:nvPr/>
        </p:nvSpPr>
        <p:spPr>
          <a:xfrm>
            <a:off x="4476592" y="5104117"/>
            <a:ext cx="450517" cy="360977"/>
          </a:xfrm>
          <a:prstGeom prst="rect">
            <a:avLst/>
          </a:prstGeom>
          <a:solidFill>
            <a:srgbClr val="5A5A5A"/>
          </a:solidFill>
          <a:ln w="28575">
            <a:solidFill>
              <a:schemeClr val="tx1">
                <a:lumMod val="65000"/>
              </a:schemeClr>
            </a:solidFill>
          </a:ln>
        </p:spPr>
        <p:style>
          <a:lnRef idx="1">
            <a:schemeClr val="accent5"/>
          </a:lnRef>
          <a:fillRef idx="3">
            <a:schemeClr val="accent5"/>
          </a:fillRef>
          <a:effectRef idx="2">
            <a:schemeClr val="accent5"/>
          </a:effectRef>
          <a:fontRef idx="minor">
            <a:schemeClr val="lt1"/>
          </a:fontRef>
        </p:style>
        <p:txBody>
          <a:bodyPr lIns="82296" tIns="41148" rIns="82296" bIns="41148" rtlCol="0" anchor="ctr"/>
          <a:lstStyle/>
          <a:p>
            <a:pPr algn="ctr"/>
            <a:endParaRPr lang="en-US" sz="1000" dirty="0">
              <a:solidFill>
                <a:srgbClr val="FFFFFF"/>
              </a:solidFill>
            </a:endParaRPr>
          </a:p>
        </p:txBody>
      </p:sp>
      <p:sp>
        <p:nvSpPr>
          <p:cNvPr id="62" name="Pentagon 61"/>
          <p:cNvSpPr/>
          <p:nvPr/>
        </p:nvSpPr>
        <p:spPr>
          <a:xfrm flipH="1">
            <a:off x="4231374" y="5171573"/>
            <a:ext cx="538195" cy="361256"/>
          </a:xfrm>
          <a:prstGeom prst="homePlate">
            <a:avLst/>
          </a:prstGeom>
          <a:solidFill>
            <a:srgbClr val="5A5A5A"/>
          </a:solidFill>
          <a:ln w="28575">
            <a:solidFill>
              <a:schemeClr val="tx1">
                <a:lumMod val="65000"/>
              </a:schemeClr>
            </a:solidFill>
          </a:ln>
        </p:spPr>
        <p:style>
          <a:lnRef idx="1">
            <a:schemeClr val="accent5"/>
          </a:lnRef>
          <a:fillRef idx="3">
            <a:schemeClr val="accent5"/>
          </a:fillRef>
          <a:effectRef idx="2">
            <a:schemeClr val="accent5"/>
          </a:effectRef>
          <a:fontRef idx="minor">
            <a:schemeClr val="lt1"/>
          </a:fontRef>
        </p:style>
        <p:txBody>
          <a:bodyPr lIns="82296" tIns="41148" rIns="82296" bIns="41148" rtlCol="0" anchor="ctr"/>
          <a:lstStyle/>
          <a:p>
            <a:pPr algn="ctr"/>
            <a:r>
              <a:rPr lang="en-US" sz="1000" dirty="0" err="1">
                <a:solidFill>
                  <a:srgbClr val="FFFFFF"/>
                </a:solidFill>
              </a:rPr>
              <a:t>Pts</a:t>
            </a:r>
            <a:r>
              <a:rPr lang="en-US" sz="1000" baseline="-25000" dirty="0" err="1">
                <a:solidFill>
                  <a:srgbClr val="FFFFFF"/>
                </a:solidFill>
              </a:rPr>
              <a:t>t</a:t>
            </a:r>
            <a:endParaRPr lang="en-US" sz="1000" baseline="-25000" dirty="0">
              <a:solidFill>
                <a:srgbClr val="FFFFFF"/>
              </a:solidFill>
            </a:endParaRPr>
          </a:p>
        </p:txBody>
      </p:sp>
      <p:sp>
        <p:nvSpPr>
          <p:cNvPr id="46" name="Rectangle 45"/>
          <p:cNvSpPr/>
          <p:nvPr/>
        </p:nvSpPr>
        <p:spPr bwMode="auto">
          <a:xfrm>
            <a:off x="1398897" y="3982025"/>
            <a:ext cx="720743" cy="582573"/>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000" b="1" dirty="0">
                <a:solidFill>
                  <a:srgbClr val="FFFFFF"/>
                </a:solidFill>
                <a:ea typeface="Tahoma" pitchFamily="34" charset="0"/>
                <a:cs typeface="Tahoma" pitchFamily="34" charset="0"/>
              </a:rPr>
              <a:t>Color Conversion</a:t>
            </a:r>
          </a:p>
        </p:txBody>
      </p:sp>
      <p:sp>
        <p:nvSpPr>
          <p:cNvPr id="73" name="Rectangle 72"/>
          <p:cNvSpPr/>
          <p:nvPr/>
        </p:nvSpPr>
        <p:spPr bwMode="auto">
          <a:xfrm>
            <a:off x="2569203" y="3988532"/>
            <a:ext cx="720743" cy="582573"/>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000" b="1" dirty="0">
                <a:solidFill>
                  <a:srgbClr val="FFFFFF"/>
                </a:solidFill>
                <a:ea typeface="Tahoma" pitchFamily="34" charset="0"/>
                <a:cs typeface="Tahoma" pitchFamily="34" charset="0"/>
              </a:rPr>
              <a:t>Channel Extract</a:t>
            </a:r>
          </a:p>
        </p:txBody>
      </p:sp>
      <p:sp>
        <p:nvSpPr>
          <p:cNvPr id="89" name="Rectangle 88"/>
          <p:cNvSpPr/>
          <p:nvPr/>
        </p:nvSpPr>
        <p:spPr bwMode="auto">
          <a:xfrm>
            <a:off x="4918343" y="3978452"/>
            <a:ext cx="617673" cy="582573"/>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000" b="1" dirty="0">
                <a:solidFill>
                  <a:srgbClr val="FFFFFF"/>
                </a:solidFill>
                <a:ea typeface="Tahoma" pitchFamily="34" charset="0"/>
                <a:cs typeface="Tahoma" pitchFamily="34" charset="0"/>
              </a:rPr>
              <a:t>Optical Flow</a:t>
            </a:r>
          </a:p>
        </p:txBody>
      </p:sp>
      <p:sp>
        <p:nvSpPr>
          <p:cNvPr id="93" name="Rectangle 92"/>
          <p:cNvSpPr/>
          <p:nvPr/>
        </p:nvSpPr>
        <p:spPr bwMode="auto">
          <a:xfrm>
            <a:off x="6111443" y="3982024"/>
            <a:ext cx="615179" cy="587202"/>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000" b="1" dirty="0">
                <a:solidFill>
                  <a:srgbClr val="FFFFFF"/>
                </a:solidFill>
                <a:ea typeface="Tahoma" pitchFamily="34" charset="0"/>
                <a:cs typeface="Tahoma" pitchFamily="34" charset="0"/>
              </a:rPr>
              <a:t>Harris Track</a:t>
            </a:r>
          </a:p>
        </p:txBody>
      </p:sp>
      <p:sp>
        <p:nvSpPr>
          <p:cNvPr id="96" name="TextBox 95"/>
          <p:cNvSpPr txBox="1"/>
          <p:nvPr/>
        </p:nvSpPr>
        <p:spPr bwMode="auto">
          <a:xfrm>
            <a:off x="1640977" y="1228725"/>
            <a:ext cx="2071337" cy="421654"/>
          </a:xfrm>
          <a:prstGeom prst="rect">
            <a:avLst/>
          </a:prstGeom>
          <a:noFill/>
          <a:ln w="3175" algn="ctr">
            <a:noFill/>
            <a:miter lim="800000"/>
            <a:headEnd/>
            <a:tailEnd/>
          </a:ln>
          <a:effectLst/>
        </p:spPr>
        <p:txBody>
          <a:bodyPr wrap="none" lIns="82296" tIns="41148" rIns="82296" bIns="41148" rtlCol="0">
            <a:spAutoFit/>
          </a:bodyPr>
          <a:lstStyle/>
          <a:p>
            <a:pPr algn="ctr"/>
            <a:r>
              <a:rPr lang="en-US" sz="2200" b="1" dirty="0">
                <a:solidFill>
                  <a:srgbClr val="800000"/>
                </a:solidFill>
                <a:latin typeface="Trebuchet MS" panose="020B0603020202020204" pitchFamily="34" charset="0"/>
                <a:ea typeface="Adobe Fan Heiti Std B" pitchFamily="34" charset="-128"/>
                <a:cs typeface="Tahoma" pitchFamily="34" charset="0"/>
              </a:rPr>
              <a:t>OpenVX Graph</a:t>
            </a:r>
          </a:p>
        </p:txBody>
      </p:sp>
      <p:cxnSp>
        <p:nvCxnSpPr>
          <p:cNvPr id="28" name="Elbow Connector 27"/>
          <p:cNvCxnSpPr>
            <a:stCxn id="86" idx="3"/>
          </p:cNvCxnSpPr>
          <p:nvPr/>
        </p:nvCxnSpPr>
        <p:spPr>
          <a:xfrm flipV="1">
            <a:off x="4407471" y="3717419"/>
            <a:ext cx="166192" cy="560052"/>
          </a:xfrm>
          <a:prstGeom prst="bentConnector2">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91" idx="2"/>
            <a:endCxn id="89" idx="1"/>
          </p:cNvCxnSpPr>
          <p:nvPr/>
        </p:nvCxnSpPr>
        <p:spPr>
          <a:xfrm rot="16200000" flipH="1">
            <a:off x="4471274" y="3822669"/>
            <a:ext cx="643738" cy="250400"/>
          </a:xfrm>
          <a:prstGeom prst="bentConnector2">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8" name="Elbow Connector 77"/>
          <p:cNvCxnSpPr>
            <a:endCxn id="62" idx="0"/>
          </p:cNvCxnSpPr>
          <p:nvPr/>
        </p:nvCxnSpPr>
        <p:spPr>
          <a:xfrm rot="16200000" flipH="1">
            <a:off x="4096912" y="4700277"/>
            <a:ext cx="779389" cy="163202"/>
          </a:xfrm>
          <a:prstGeom prst="bentConnector3">
            <a:avLst>
              <a:gd name="adj1" fmla="val -928"/>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bwMode="auto">
          <a:xfrm>
            <a:off x="3686729" y="3986185"/>
            <a:ext cx="720743" cy="582573"/>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000" b="1" dirty="0">
                <a:solidFill>
                  <a:srgbClr val="FFFFFF"/>
                </a:solidFill>
                <a:ea typeface="Tahoma" pitchFamily="34" charset="0"/>
                <a:cs typeface="Tahoma" pitchFamily="34" charset="0"/>
              </a:rPr>
              <a:t>Image </a:t>
            </a:r>
          </a:p>
          <a:p>
            <a:pPr algn="ctr">
              <a:lnSpc>
                <a:spcPct val="90000"/>
              </a:lnSpc>
            </a:pPr>
            <a:r>
              <a:rPr lang="en-US" sz="1000" b="1" dirty="0">
                <a:solidFill>
                  <a:srgbClr val="FFFFFF"/>
                </a:solidFill>
                <a:ea typeface="Tahoma" pitchFamily="34" charset="0"/>
                <a:cs typeface="Tahoma" pitchFamily="34" charset="0"/>
              </a:rPr>
              <a:t>Pyramid</a:t>
            </a:r>
          </a:p>
        </p:txBody>
      </p:sp>
      <p:cxnSp>
        <p:nvCxnSpPr>
          <p:cNvPr id="165" name="Elbow Connector 164"/>
          <p:cNvCxnSpPr/>
          <p:nvPr/>
        </p:nvCxnSpPr>
        <p:spPr>
          <a:xfrm rot="5400000" flipH="1" flipV="1">
            <a:off x="4406586" y="4651863"/>
            <a:ext cx="740924" cy="248031"/>
          </a:xfrm>
          <a:prstGeom prst="bentConnector3">
            <a:avLst>
              <a:gd name="adj1" fmla="val 100000"/>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3" name="Elbow Connector 192"/>
          <p:cNvCxnSpPr/>
          <p:nvPr/>
        </p:nvCxnSpPr>
        <p:spPr>
          <a:xfrm rot="16200000" flipH="1">
            <a:off x="4524841" y="3744731"/>
            <a:ext cx="613781" cy="178347"/>
          </a:xfrm>
          <a:prstGeom prst="bentConnector3">
            <a:avLst>
              <a:gd name="adj1" fmla="val 101735"/>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7" name="Elbow Connector 196"/>
          <p:cNvCxnSpPr>
            <a:stCxn id="8" idx="1"/>
          </p:cNvCxnSpPr>
          <p:nvPr/>
        </p:nvCxnSpPr>
        <p:spPr>
          <a:xfrm>
            <a:off x="4832508" y="3361711"/>
            <a:ext cx="1269014" cy="779084"/>
          </a:xfrm>
          <a:prstGeom prst="bentConnector3">
            <a:avLst>
              <a:gd name="adj1" fmla="val 77363"/>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04" name="TextBox 203"/>
          <p:cNvSpPr txBox="1"/>
          <p:nvPr/>
        </p:nvSpPr>
        <p:spPr>
          <a:xfrm>
            <a:off x="708992" y="3828436"/>
            <a:ext cx="712823" cy="329321"/>
          </a:xfrm>
          <a:prstGeom prst="rect">
            <a:avLst/>
          </a:prstGeom>
          <a:noFill/>
        </p:spPr>
        <p:txBody>
          <a:bodyPr wrap="square" lIns="82296" tIns="41148" rIns="82296" bIns="41148" rtlCol="0">
            <a:spAutoFit/>
          </a:bodyPr>
          <a:lstStyle/>
          <a:p>
            <a:pPr algn="ctr"/>
            <a:r>
              <a:rPr lang="en-US" sz="800" b="1" dirty="0">
                <a:solidFill>
                  <a:srgbClr val="B3B3B3">
                    <a:lumMod val="75000"/>
                  </a:srgbClr>
                </a:solidFill>
                <a:latin typeface="Trebuchet MS" pitchFamily="34" charset="0"/>
              </a:rPr>
              <a:t>RGB</a:t>
            </a:r>
          </a:p>
          <a:p>
            <a:pPr algn="ctr"/>
            <a:r>
              <a:rPr lang="en-US" sz="800" b="1" dirty="0">
                <a:solidFill>
                  <a:srgbClr val="B3B3B3">
                    <a:lumMod val="75000"/>
                  </a:srgbClr>
                </a:solidFill>
                <a:latin typeface="Trebuchet MS" pitchFamily="34" charset="0"/>
              </a:rPr>
              <a:t>frame</a:t>
            </a:r>
          </a:p>
        </p:txBody>
      </p:sp>
      <p:cxnSp>
        <p:nvCxnSpPr>
          <p:cNvPr id="206" name="Elbow Connector 205"/>
          <p:cNvCxnSpPr>
            <a:endCxn id="61" idx="3"/>
          </p:cNvCxnSpPr>
          <p:nvPr/>
        </p:nvCxnSpPr>
        <p:spPr>
          <a:xfrm rot="10800000" flipV="1">
            <a:off x="4927108" y="4611563"/>
            <a:ext cx="1483539" cy="673044"/>
          </a:xfrm>
          <a:prstGeom prst="bentConnector3">
            <a:avLst>
              <a:gd name="adj1" fmla="val 65"/>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22" name="Title 221"/>
          <p:cNvSpPr>
            <a:spLocks noGrp="1"/>
          </p:cNvSpPr>
          <p:nvPr>
            <p:ph type="title"/>
          </p:nvPr>
        </p:nvSpPr>
        <p:spPr/>
        <p:txBody>
          <a:bodyPr/>
          <a:lstStyle/>
          <a:p>
            <a:r>
              <a:rPr lang="en-US" cap="all" dirty="0" smtClean="0"/>
              <a:t>Feature Tracking Sample</a:t>
            </a:r>
            <a:endParaRPr lang="en-US" cap="all" dirty="0"/>
          </a:p>
        </p:txBody>
      </p:sp>
      <p:sp>
        <p:nvSpPr>
          <p:cNvPr id="183" name="TextBox 182"/>
          <p:cNvSpPr txBox="1"/>
          <p:nvPr/>
        </p:nvSpPr>
        <p:spPr>
          <a:xfrm>
            <a:off x="6410258" y="4241900"/>
            <a:ext cx="1191679" cy="329321"/>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wrap="square" lIns="82296" tIns="41148" rIns="82296" bIns="41148" rtlCol="0">
            <a:spAutoFit/>
          </a:bodyPr>
          <a:lstStyle/>
          <a:p>
            <a:pPr algn="ctr"/>
            <a:r>
              <a:rPr lang="en-US" sz="800" b="1" dirty="0">
                <a:solidFill>
                  <a:srgbClr val="B3B3B3">
                    <a:lumMod val="75000"/>
                  </a:srgbClr>
                </a:solidFill>
              </a:rPr>
              <a:t>Array of </a:t>
            </a:r>
          </a:p>
          <a:p>
            <a:pPr algn="ctr"/>
            <a:r>
              <a:rPr lang="en-US" sz="800" b="1" dirty="0" err="1">
                <a:solidFill>
                  <a:srgbClr val="B3B3B3">
                    <a:lumMod val="75000"/>
                  </a:srgbClr>
                </a:solidFill>
              </a:rPr>
              <a:t>keypoints</a:t>
            </a:r>
            <a:endParaRPr lang="en-US" sz="800" b="1" dirty="0">
              <a:solidFill>
                <a:srgbClr val="B3B3B3">
                  <a:lumMod val="75000"/>
                </a:srgbClr>
              </a:solidFill>
            </a:endParaRPr>
          </a:p>
        </p:txBody>
      </p:sp>
    </p:spTree>
    <p:extLst>
      <p:ext uri="{BB962C8B-B14F-4D97-AF65-F5344CB8AC3E}">
        <p14:creationId xmlns:p14="http://schemas.microsoft.com/office/powerpoint/2010/main" val="36112182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39235"/>
            <a:ext cx="8229601" cy="28937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7" name="TextBox 6"/>
          <p:cNvSpPr txBox="1"/>
          <p:nvPr/>
        </p:nvSpPr>
        <p:spPr>
          <a:xfrm>
            <a:off x="5329237" y="2072895"/>
            <a:ext cx="3346114" cy="2006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nSpc>
                <a:spcPct val="90000"/>
              </a:lnSpc>
              <a:spcBef>
                <a:spcPts val="810"/>
              </a:spcBef>
              <a:spcAft>
                <a:spcPts val="1440"/>
              </a:spcAft>
            </a:pPr>
            <a:r>
              <a:rPr lang="en-US" sz="2900" b="1" dirty="0" err="1">
                <a:solidFill>
                  <a:schemeClr val="tx1"/>
                </a:solidFill>
                <a:latin typeface="Arial" panose="020B0604020202020204" pitchFamily="34" charset="0"/>
                <a:cs typeface="Arial" panose="020B0604020202020204" pitchFamily="34" charset="0"/>
              </a:rPr>
              <a:t>Jetson</a:t>
            </a:r>
            <a:r>
              <a:rPr lang="en-US" sz="2900" b="1" dirty="0">
                <a:solidFill>
                  <a:schemeClr val="tx1"/>
                </a:solidFill>
                <a:latin typeface="Arial" panose="020B0604020202020204" pitchFamily="34" charset="0"/>
                <a:cs typeface="Arial" panose="020B0604020202020204" pitchFamily="34" charset="0"/>
              </a:rPr>
              <a:t> TX1 </a:t>
            </a:r>
            <a:br>
              <a:rPr lang="en-US" sz="2900" b="1" dirty="0">
                <a:solidFill>
                  <a:schemeClr val="tx1"/>
                </a:solidFill>
                <a:latin typeface="Arial" panose="020B0604020202020204" pitchFamily="34" charset="0"/>
                <a:cs typeface="Arial" panose="020B0604020202020204" pitchFamily="34" charset="0"/>
              </a:rPr>
            </a:br>
            <a:r>
              <a:rPr lang="en-US" sz="2900" b="1" dirty="0">
                <a:solidFill>
                  <a:schemeClr val="tx1"/>
                </a:solidFill>
                <a:latin typeface="Arial" panose="020B0604020202020204" pitchFamily="34" charset="0"/>
                <a:cs typeface="Arial" panose="020B0604020202020204" pitchFamily="34" charset="0"/>
              </a:rPr>
              <a:t>Developer Kit</a:t>
            </a:r>
            <a:endParaRPr lang="en-US" sz="2200" dirty="0">
              <a:solidFill>
                <a:schemeClr val="tx2">
                  <a:lumMod val="50000"/>
                </a:schemeClr>
              </a:solidFill>
              <a:latin typeface="Arial" panose="020B0604020202020204" pitchFamily="34" charset="0"/>
              <a:cs typeface="Arial" panose="020B0604020202020204" pitchFamily="34" charset="0"/>
            </a:endParaRPr>
          </a:p>
          <a:p>
            <a:pPr>
              <a:lnSpc>
                <a:spcPct val="90000"/>
              </a:lnSpc>
              <a:spcBef>
                <a:spcPts val="270"/>
              </a:spcBef>
              <a:spcAft>
                <a:spcPts val="270"/>
              </a:spcAft>
            </a:pPr>
            <a:r>
              <a:rPr lang="en-US" sz="1800" dirty="0" err="1">
                <a:solidFill>
                  <a:schemeClr val="tx1"/>
                </a:solidFill>
                <a:latin typeface="Arial" panose="020B0604020202020204" pitchFamily="34" charset="0"/>
                <a:cs typeface="Arial" panose="020B0604020202020204" pitchFamily="34" charset="0"/>
              </a:rPr>
              <a:t>Jetson</a:t>
            </a:r>
            <a:r>
              <a:rPr lang="en-US" sz="1800" dirty="0">
                <a:solidFill>
                  <a:schemeClr val="tx1"/>
                </a:solidFill>
                <a:latin typeface="Arial" panose="020B0604020202020204" pitchFamily="34" charset="0"/>
                <a:cs typeface="Arial" panose="020B0604020202020204" pitchFamily="34" charset="0"/>
              </a:rPr>
              <a:t> TX1 Module</a:t>
            </a:r>
          </a:p>
          <a:p>
            <a:pPr>
              <a:lnSpc>
                <a:spcPct val="90000"/>
              </a:lnSpc>
              <a:spcBef>
                <a:spcPts val="270"/>
              </a:spcBef>
              <a:spcAft>
                <a:spcPts val="270"/>
              </a:spcAft>
            </a:pPr>
            <a:r>
              <a:rPr lang="en-US" sz="1800" dirty="0">
                <a:solidFill>
                  <a:schemeClr val="tx1"/>
                </a:solidFill>
                <a:latin typeface="Arial" panose="020B0604020202020204" pitchFamily="34" charset="0"/>
                <a:cs typeface="Arial" panose="020B0604020202020204" pitchFamily="34" charset="0"/>
              </a:rPr>
              <a:t>Developer Board</a:t>
            </a:r>
          </a:p>
          <a:p>
            <a:pPr>
              <a:lnSpc>
                <a:spcPct val="90000"/>
              </a:lnSpc>
              <a:spcBef>
                <a:spcPts val="270"/>
              </a:spcBef>
              <a:spcAft>
                <a:spcPts val="270"/>
              </a:spcAft>
            </a:pPr>
            <a:r>
              <a:rPr lang="en-US" sz="1800" dirty="0">
                <a:solidFill>
                  <a:schemeClr val="tx1"/>
                </a:solidFill>
                <a:latin typeface="Arial" panose="020B0604020202020204" pitchFamily="34" charset="0"/>
                <a:cs typeface="Arial" panose="020B0604020202020204" pitchFamily="34" charset="0"/>
              </a:rPr>
              <a:t>5MP Camera</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338" y="1208314"/>
            <a:ext cx="5843588" cy="4055782"/>
          </a:xfrm>
          <a:prstGeom prst="rect">
            <a:avLst/>
          </a:prstGeom>
        </p:spPr>
      </p:pic>
    </p:spTree>
    <p:extLst>
      <p:ext uri="{BB962C8B-B14F-4D97-AF65-F5344CB8AC3E}">
        <p14:creationId xmlns:p14="http://schemas.microsoft.com/office/powerpoint/2010/main" val="38962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582562" y="899942"/>
            <a:ext cx="6968612"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66868" y="5565199"/>
            <a:ext cx="3590438" cy="381825"/>
          </a:xfrm>
          <a:prstGeom prst="rect">
            <a:avLst/>
          </a:prstGeom>
          <a:solidFill>
            <a:srgbClr val="F2F2F2"/>
          </a:solidFill>
          <a:effectLst/>
        </p:spPr>
        <p:txBody>
          <a:bodyPr wrap="square" lIns="76380" tIns="38190" rIns="76380" bIns="38190" rtlCol="0" anchor="ctr">
            <a:spAutoFit/>
          </a:bodyPr>
          <a:lstStyle/>
          <a:p>
            <a:pPr algn="ctr">
              <a:lnSpc>
                <a:spcPct val="90000"/>
              </a:lnSpc>
            </a:pPr>
            <a:r>
              <a:rPr lang="en-US" sz="2200" b="1" dirty="0">
                <a:solidFill>
                  <a:srgbClr val="76B900"/>
                </a:solidFill>
                <a:latin typeface="Trebuchet MS" pitchFamily="34" charset="0"/>
              </a:rPr>
              <a:t>Feature Tracking Sample</a:t>
            </a:r>
            <a:endParaRPr lang="en-US" sz="2200" b="1" dirty="0">
              <a:solidFill>
                <a:srgbClr val="76B900"/>
              </a:solidFill>
              <a:latin typeface="Trebuchet MS" pitchFamily="34" charset="0"/>
              <a:cs typeface="Tahoma" pitchFamily="34" charset="0"/>
            </a:endParaRPr>
          </a:p>
        </p:txBody>
      </p:sp>
      <p:sp>
        <p:nvSpPr>
          <p:cNvPr id="9" name="Title 221"/>
          <p:cNvSpPr>
            <a:spLocks noGrp="1"/>
          </p:cNvSpPr>
          <p:nvPr>
            <p:ph type="title"/>
          </p:nvPr>
        </p:nvSpPr>
        <p:spPr>
          <a:xfrm>
            <a:off x="663180" y="315977"/>
            <a:ext cx="6903244" cy="507831"/>
          </a:xfrm>
        </p:spPr>
        <p:txBody>
          <a:bodyPr/>
          <a:lstStyle/>
          <a:p>
            <a:r>
              <a:rPr lang="en-US" dirty="0" err="1" smtClean="0"/>
              <a:t>pyr</a:t>
            </a:r>
            <a:r>
              <a:rPr lang="en-US" cap="all" dirty="0" smtClean="0"/>
              <a:t>/LTK OPTICAL FLOW</a:t>
            </a:r>
            <a:endParaRPr lang="en-US" cap="all" dirty="0"/>
          </a:p>
        </p:txBody>
      </p:sp>
    </p:spTree>
    <p:extLst>
      <p:ext uri="{BB962C8B-B14F-4D97-AF65-F5344CB8AC3E}">
        <p14:creationId xmlns:p14="http://schemas.microsoft.com/office/powerpoint/2010/main" val="10172601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000" y="315977"/>
            <a:ext cx="6903244" cy="507831"/>
          </a:xfrm>
        </p:spPr>
        <p:txBody>
          <a:bodyPr/>
          <a:lstStyle/>
          <a:p>
            <a:r>
              <a:rPr lang="en-US" dirty="0" smtClean="0"/>
              <a:t>Samples</a:t>
            </a:r>
            <a:endParaRPr lang="en-US" dirty="0"/>
          </a:p>
        </p:txBody>
      </p:sp>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685800" y="932657"/>
            <a:ext cx="6762135"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69560" y="5299941"/>
            <a:ext cx="2851603" cy="686523"/>
          </a:xfrm>
          <a:prstGeom prst="rect">
            <a:avLst/>
          </a:prstGeom>
          <a:solidFill>
            <a:srgbClr val="F2F2F2"/>
          </a:solidFill>
          <a:effectLst/>
        </p:spPr>
        <p:txBody>
          <a:bodyPr wrap="square" lIns="76380" tIns="38190" rIns="76380" bIns="38190" rtlCol="0" anchor="ctr">
            <a:spAutoFit/>
          </a:bodyPr>
          <a:lstStyle/>
          <a:p>
            <a:pPr algn="ctr">
              <a:lnSpc>
                <a:spcPct val="90000"/>
              </a:lnSpc>
            </a:pPr>
            <a:r>
              <a:rPr lang="en-US" sz="2200" b="1" dirty="0">
                <a:solidFill>
                  <a:srgbClr val="76B900"/>
                </a:solidFill>
                <a:latin typeface="Trebuchet MS" pitchFamily="34" charset="0"/>
              </a:rPr>
              <a:t>Feature Tracking Sample</a:t>
            </a:r>
            <a:endParaRPr lang="en-US" sz="2200" b="1" dirty="0">
              <a:solidFill>
                <a:srgbClr val="76B900"/>
              </a:solidFill>
              <a:latin typeface="Trebuchet MS" pitchFamily="34" charset="0"/>
              <a:cs typeface="Tahoma" pitchFamily="34" charset="0"/>
            </a:endParaRPr>
          </a:p>
        </p:txBody>
      </p:sp>
      <p:pic>
        <p:nvPicPr>
          <p:cNvPr id="6" name="Picture 5"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 cy="1092200"/>
          </a:xfrm>
          <a:prstGeom prst="rect">
            <a:avLst/>
          </a:prstGeom>
        </p:spPr>
      </p:pic>
      <p:sp>
        <p:nvSpPr>
          <p:cNvPr id="8" name="Rectangle 7"/>
          <p:cNvSpPr/>
          <p:nvPr/>
        </p:nvSpPr>
        <p:spPr>
          <a:xfrm>
            <a:off x="-1" y="1"/>
            <a:ext cx="8229601" cy="1688689"/>
          </a:xfrm>
          <a:prstGeom prst="rect">
            <a:avLst/>
          </a:prstGeom>
          <a:solidFill>
            <a:srgbClr val="D5FF89"/>
          </a:solidFill>
        </p:spPr>
        <p:txBody>
          <a:bodyPr wrap="none" lIns="82296" tIns="164592" rIns="82296" bIns="41148">
            <a:noAutofit/>
          </a:bodyPr>
          <a:lstStyle/>
          <a:p>
            <a:r>
              <a:rPr lang="en-US" sz="1400" dirty="0" err="1" smtClean="0">
                <a:solidFill>
                  <a:schemeClr val="accent1"/>
                </a:solidFill>
                <a:latin typeface="Consolas" pitchFamily="49" charset="0"/>
                <a:cs typeface="Consolas" pitchFamily="49" charset="0"/>
              </a:rPr>
              <a:t>const</a:t>
            </a:r>
            <a:r>
              <a:rPr lang="en-US" sz="1400" dirty="0" smtClean="0">
                <a:solidFill>
                  <a:schemeClr val="accent1"/>
                </a:solidFill>
                <a:latin typeface="Consolas" pitchFamily="49" charset="0"/>
                <a:cs typeface="Consolas" pitchFamily="49" charset="0"/>
              </a:rPr>
              <a:t> float</a:t>
            </a:r>
            <a:r>
              <a:rPr lang="en-US" sz="1400" dirty="0" smtClean="0">
                <a:solidFill>
                  <a:schemeClr val="bg1"/>
                </a:solidFill>
                <a:latin typeface="Consolas" pitchFamily="49" charset="0"/>
                <a:cs typeface="Consolas" pitchFamily="49" charset="0"/>
              </a:rPr>
              <a:t> </a:t>
            </a:r>
            <a:r>
              <a:rPr lang="en-US" sz="1400" dirty="0">
                <a:solidFill>
                  <a:schemeClr val="bg1"/>
                </a:solidFill>
                <a:latin typeface="Consolas" pitchFamily="49" charset="0"/>
                <a:cs typeface="Consolas" pitchFamily="49" charset="0"/>
              </a:rPr>
              <a:t>k = 0.04f;</a:t>
            </a:r>
          </a:p>
          <a:p>
            <a:r>
              <a:rPr lang="en-US" sz="1400" dirty="0" err="1">
                <a:solidFill>
                  <a:schemeClr val="accent1"/>
                </a:solidFill>
                <a:latin typeface="Consolas" pitchFamily="49" charset="0"/>
                <a:cs typeface="Consolas" pitchFamily="49" charset="0"/>
              </a:rPr>
              <a:t>const</a:t>
            </a:r>
            <a:r>
              <a:rPr lang="en-US" sz="1400" dirty="0">
                <a:solidFill>
                  <a:schemeClr val="accent1"/>
                </a:solidFill>
                <a:latin typeface="Consolas" pitchFamily="49" charset="0"/>
                <a:cs typeface="Consolas" pitchFamily="49" charset="0"/>
              </a:rPr>
              <a:t> </a:t>
            </a:r>
            <a:r>
              <a:rPr lang="en-US" sz="1400" dirty="0" smtClean="0">
                <a:solidFill>
                  <a:schemeClr val="accent1"/>
                </a:solidFill>
                <a:latin typeface="Consolas" pitchFamily="49" charset="0"/>
                <a:cs typeface="Consolas" pitchFamily="49" charset="0"/>
              </a:rPr>
              <a:t>float</a:t>
            </a:r>
            <a:r>
              <a:rPr lang="en-US" sz="1400" dirty="0" smtClean="0">
                <a:solidFill>
                  <a:schemeClr val="bg1"/>
                </a:solidFill>
                <a:latin typeface="Consolas" pitchFamily="49" charset="0"/>
                <a:cs typeface="Consolas" pitchFamily="49" charset="0"/>
              </a:rPr>
              <a:t> </a:t>
            </a:r>
            <a:r>
              <a:rPr lang="en-US" sz="1400" dirty="0">
                <a:solidFill>
                  <a:schemeClr val="bg1"/>
                </a:solidFill>
                <a:latin typeface="Consolas" pitchFamily="49" charset="0"/>
                <a:cs typeface="Consolas" pitchFamily="49" charset="0"/>
              </a:rPr>
              <a:t>threshold = 110;</a:t>
            </a:r>
          </a:p>
          <a:p>
            <a:r>
              <a:rPr lang="en-US" sz="1400" dirty="0" err="1">
                <a:solidFill>
                  <a:schemeClr val="accent1"/>
                </a:solidFill>
                <a:latin typeface="Consolas" pitchFamily="49" charset="0"/>
                <a:cs typeface="Consolas" pitchFamily="49" charset="0"/>
              </a:rPr>
              <a:t>const</a:t>
            </a:r>
            <a:r>
              <a:rPr lang="en-US" sz="1400" dirty="0">
                <a:solidFill>
                  <a:schemeClr val="accent1"/>
                </a:solidFill>
                <a:latin typeface="Consolas" pitchFamily="49" charset="0"/>
                <a:cs typeface="Consolas" pitchFamily="49" charset="0"/>
              </a:rPr>
              <a:t> </a:t>
            </a:r>
            <a:r>
              <a:rPr lang="en-US" sz="1400" dirty="0" err="1" smtClean="0">
                <a:solidFill>
                  <a:schemeClr val="accent1"/>
                </a:solidFill>
                <a:latin typeface="Consolas" pitchFamily="49" charset="0"/>
                <a:cs typeface="Consolas" pitchFamily="49" charset="0"/>
              </a:rPr>
              <a:t>int</a:t>
            </a:r>
            <a:r>
              <a:rPr lang="en-US" sz="1400" dirty="0" smtClean="0">
                <a:solidFill>
                  <a:schemeClr val="accent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cell_size</a:t>
            </a:r>
            <a:r>
              <a:rPr lang="en-US" sz="1400" dirty="0" smtClean="0">
                <a:solidFill>
                  <a:schemeClr val="bg1"/>
                </a:solidFill>
                <a:latin typeface="Consolas" pitchFamily="49" charset="0"/>
                <a:cs typeface="Consolas" pitchFamily="49" charset="0"/>
              </a:rPr>
              <a:t> </a:t>
            </a:r>
            <a:r>
              <a:rPr lang="en-US" sz="1400" dirty="0">
                <a:solidFill>
                  <a:schemeClr val="bg1"/>
                </a:solidFill>
                <a:latin typeface="Consolas" pitchFamily="49" charset="0"/>
                <a:cs typeface="Consolas" pitchFamily="49" charset="0"/>
              </a:rPr>
              <a:t>= 18</a:t>
            </a:r>
            <a:r>
              <a:rPr lang="en-US" sz="1400" dirty="0" smtClean="0">
                <a:solidFill>
                  <a:schemeClr val="bg1"/>
                </a:solidFill>
                <a:latin typeface="Consolas" pitchFamily="49" charset="0"/>
                <a:cs typeface="Consolas" pitchFamily="49" charset="0"/>
              </a:rPr>
              <a:t>;</a:t>
            </a:r>
            <a:br>
              <a:rPr lang="en-US" sz="1400" dirty="0" smtClean="0">
                <a:solidFill>
                  <a:schemeClr val="bg1"/>
                </a:solidFill>
                <a:latin typeface="Consolas" pitchFamily="49" charset="0"/>
                <a:cs typeface="Consolas" pitchFamily="49" charset="0"/>
              </a:rPr>
            </a:br>
            <a:endParaRPr lang="en-US" sz="1400" dirty="0">
              <a:solidFill>
                <a:schemeClr val="bg1"/>
              </a:solidFill>
              <a:latin typeface="Consolas" pitchFamily="49" charset="0"/>
              <a:cs typeface="Consolas" pitchFamily="49" charset="0"/>
            </a:endParaRPr>
          </a:p>
          <a:p>
            <a:r>
              <a:rPr lang="en-US" sz="1400" dirty="0" err="1">
                <a:solidFill>
                  <a:schemeClr val="accent1"/>
                </a:solidFill>
                <a:latin typeface="Consolas" pitchFamily="49" charset="0"/>
                <a:cs typeface="Consolas" pitchFamily="49" charset="0"/>
              </a:rPr>
              <a:t>vx_array</a:t>
            </a:r>
            <a:r>
              <a:rPr lang="en-US" sz="1400" dirty="0">
                <a:solidFill>
                  <a:schemeClr val="bg1"/>
                </a:solidFill>
                <a:latin typeface="Consolas" pitchFamily="49" charset="0"/>
                <a:cs typeface="Consolas" pitchFamily="49" charset="0"/>
              </a:rPr>
              <a:t> corners = </a:t>
            </a:r>
            <a:r>
              <a:rPr lang="en-US" sz="1400" b="1" dirty="0" err="1">
                <a:solidFill>
                  <a:schemeClr val="bg1"/>
                </a:solidFill>
                <a:latin typeface="Consolas" pitchFamily="49" charset="0"/>
                <a:cs typeface="Consolas" pitchFamily="49" charset="0"/>
              </a:rPr>
              <a:t>vxCreateArray</a:t>
            </a:r>
            <a:r>
              <a:rPr lang="en-US" sz="1400" dirty="0">
                <a:solidFill>
                  <a:schemeClr val="bg1"/>
                </a:solidFill>
                <a:latin typeface="Consolas" pitchFamily="49" charset="0"/>
                <a:cs typeface="Consolas" pitchFamily="49" charset="0"/>
              </a:rPr>
              <a:t>(context, VX_TYPE_KEYPOINT, 3000);</a:t>
            </a:r>
          </a:p>
          <a:p>
            <a:r>
              <a:rPr lang="en-US" sz="1400" b="1" dirty="0" err="1">
                <a:solidFill>
                  <a:schemeClr val="bg1"/>
                </a:solidFill>
                <a:latin typeface="Consolas" pitchFamily="49" charset="0"/>
                <a:cs typeface="Consolas" pitchFamily="49" charset="0"/>
              </a:rPr>
              <a:t>nvxuHarrisTrack</a:t>
            </a:r>
            <a:r>
              <a:rPr lang="en-US" sz="1400" dirty="0">
                <a:solidFill>
                  <a:schemeClr val="bg1"/>
                </a:solidFill>
                <a:latin typeface="Consolas" pitchFamily="49" charset="0"/>
                <a:cs typeface="Consolas" pitchFamily="49" charset="0"/>
              </a:rPr>
              <a:t>(context, </a:t>
            </a:r>
            <a:r>
              <a:rPr lang="en-US" sz="1400" dirty="0" err="1">
                <a:solidFill>
                  <a:schemeClr val="bg1"/>
                </a:solidFill>
                <a:latin typeface="Consolas" pitchFamily="49" charset="0"/>
                <a:cs typeface="Consolas" pitchFamily="49" charset="0"/>
              </a:rPr>
              <a:t>src</a:t>
            </a:r>
            <a:r>
              <a:rPr lang="en-US" sz="1400" dirty="0">
                <a:solidFill>
                  <a:schemeClr val="bg1"/>
                </a:solidFill>
                <a:latin typeface="Consolas" pitchFamily="49" charset="0"/>
                <a:cs typeface="Consolas" pitchFamily="49" charset="0"/>
              </a:rPr>
              <a:t>, corners, </a:t>
            </a:r>
            <a:r>
              <a:rPr lang="en-US" sz="1400" dirty="0">
                <a:solidFill>
                  <a:schemeClr val="accent1"/>
                </a:solidFill>
                <a:latin typeface="Consolas" pitchFamily="49" charset="0"/>
                <a:cs typeface="Consolas" pitchFamily="49" charset="0"/>
              </a:rPr>
              <a:t>NULL</a:t>
            </a:r>
            <a:r>
              <a:rPr lang="en-US" sz="1400" dirty="0">
                <a:solidFill>
                  <a:schemeClr val="bg1"/>
                </a:solidFill>
                <a:latin typeface="Consolas" pitchFamily="49" charset="0"/>
                <a:cs typeface="Consolas" pitchFamily="49" charset="0"/>
              </a:rPr>
              <a:t>, </a:t>
            </a:r>
            <a:r>
              <a:rPr lang="en-US" sz="1400" dirty="0">
                <a:solidFill>
                  <a:schemeClr val="accent1"/>
                </a:solidFill>
                <a:latin typeface="Consolas" pitchFamily="49" charset="0"/>
                <a:cs typeface="Consolas" pitchFamily="49" charset="0"/>
              </a:rPr>
              <a:t>NULL</a:t>
            </a:r>
            <a:r>
              <a:rPr lang="en-US" sz="1400" dirty="0">
                <a:solidFill>
                  <a:schemeClr val="bg1"/>
                </a:solidFill>
                <a:latin typeface="Consolas" pitchFamily="49" charset="0"/>
                <a:cs typeface="Consolas" pitchFamily="49" charset="0"/>
              </a:rPr>
              <a:t>, k, threshold, </a:t>
            </a:r>
            <a:r>
              <a:rPr lang="en-US" sz="1400" dirty="0" err="1">
                <a:solidFill>
                  <a:schemeClr val="bg1"/>
                </a:solidFill>
                <a:latin typeface="Consolas" pitchFamily="49" charset="0"/>
                <a:cs typeface="Consolas" pitchFamily="49" charset="0"/>
              </a:rPr>
              <a:t>cell_size</a:t>
            </a:r>
            <a:r>
              <a:rPr lang="en-US" sz="1400" dirty="0">
                <a:solidFill>
                  <a:schemeClr val="bg1"/>
                </a:solidFill>
                <a:latin typeface="Consolas" pitchFamily="49" charset="0"/>
                <a:cs typeface="Consolas" pitchFamily="49" charset="0"/>
              </a:rPr>
              <a:t>, </a:t>
            </a:r>
            <a:r>
              <a:rPr lang="en-US" sz="1400" dirty="0">
                <a:solidFill>
                  <a:schemeClr val="accent1"/>
                </a:solidFill>
                <a:latin typeface="Consolas" pitchFamily="49" charset="0"/>
                <a:cs typeface="Consolas" pitchFamily="49" charset="0"/>
              </a:rPr>
              <a:t>NULL</a:t>
            </a:r>
            <a:r>
              <a:rPr lang="en-US" sz="1400" dirty="0" smtClean="0">
                <a:solidFill>
                  <a:schemeClr val="bg1"/>
                </a:solidFill>
                <a:latin typeface="Consolas" pitchFamily="49" charset="0"/>
                <a:cs typeface="Consolas" pitchFamily="49" charset="0"/>
              </a:rPr>
              <a:t>);</a:t>
            </a:r>
            <a:endParaRPr lang="en-US" sz="1400" dirty="0">
              <a:solidFill>
                <a:schemeClr val="bg1"/>
              </a:solidFill>
              <a:latin typeface="Consolas" pitchFamily="49" charset="0"/>
              <a:cs typeface="Consolas" pitchFamily="49" charset="0"/>
            </a:endParaRPr>
          </a:p>
        </p:txBody>
      </p:sp>
      <p:sp>
        <p:nvSpPr>
          <p:cNvPr id="12" name="TextBox 11"/>
          <p:cNvSpPr txBox="1"/>
          <p:nvPr/>
        </p:nvSpPr>
        <p:spPr>
          <a:xfrm>
            <a:off x="3823663" y="203501"/>
            <a:ext cx="2164182" cy="381825"/>
          </a:xfrm>
          <a:prstGeom prst="rect">
            <a:avLst/>
          </a:prstGeom>
          <a:solidFill>
            <a:srgbClr val="F2F2F2">
              <a:alpha val="69020"/>
            </a:srgbClr>
          </a:solidFill>
          <a:effectLst/>
        </p:spPr>
        <p:txBody>
          <a:bodyPr wrap="square" lIns="76380" tIns="38190" rIns="76380" bIns="38190" rtlCol="0" anchor="ctr">
            <a:spAutoFit/>
          </a:bodyPr>
          <a:lstStyle/>
          <a:p>
            <a:pPr algn="ctr">
              <a:lnSpc>
                <a:spcPct val="90000"/>
              </a:lnSpc>
            </a:pPr>
            <a:r>
              <a:rPr lang="en-US" sz="2200" b="1" dirty="0">
                <a:solidFill>
                  <a:srgbClr val="76B900"/>
                </a:solidFill>
                <a:latin typeface="Trebuchet MS" pitchFamily="34" charset="0"/>
              </a:rPr>
              <a:t>Harris Corners</a:t>
            </a:r>
            <a:endParaRPr lang="en-US" sz="2200" b="1" dirty="0">
              <a:solidFill>
                <a:srgbClr val="76B900"/>
              </a:solidFill>
              <a:latin typeface="Trebuchet MS" pitchFamily="34" charset="0"/>
              <a:cs typeface="Tahoma" pitchFamily="34" charset="0"/>
            </a:endParaRPr>
          </a:p>
        </p:txBody>
      </p:sp>
    </p:spTree>
    <p:extLst>
      <p:ext uri="{BB962C8B-B14F-4D97-AF65-F5344CB8AC3E}">
        <p14:creationId xmlns:p14="http://schemas.microsoft.com/office/powerpoint/2010/main" val="23391909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000" y="315977"/>
            <a:ext cx="6903244" cy="507831"/>
          </a:xfrm>
        </p:spPr>
        <p:txBody>
          <a:bodyPr/>
          <a:lstStyle/>
          <a:p>
            <a:r>
              <a:rPr lang="en-US" dirty="0" smtClean="0"/>
              <a:t>Samples</a:t>
            </a:r>
            <a:endParaRPr lang="en-US" dirty="0"/>
          </a:p>
        </p:txBody>
      </p:sp>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516194" y="932657"/>
            <a:ext cx="7197535"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14799" y="5597915"/>
            <a:ext cx="3708387" cy="381825"/>
          </a:xfrm>
          <a:prstGeom prst="rect">
            <a:avLst/>
          </a:prstGeom>
          <a:solidFill>
            <a:srgbClr val="F2F2F2"/>
          </a:solidFill>
          <a:effectLst/>
        </p:spPr>
        <p:txBody>
          <a:bodyPr wrap="square" lIns="76380" tIns="38190" rIns="76380" bIns="38190" rtlCol="0" anchor="ctr">
            <a:spAutoFit/>
          </a:bodyPr>
          <a:lstStyle/>
          <a:p>
            <a:pPr algn="ctr">
              <a:lnSpc>
                <a:spcPct val="90000"/>
              </a:lnSpc>
            </a:pPr>
            <a:r>
              <a:rPr lang="en-US" sz="2200" b="1" dirty="0">
                <a:solidFill>
                  <a:srgbClr val="76B900"/>
                </a:solidFill>
                <a:latin typeface="Trebuchet MS" pitchFamily="34" charset="0"/>
              </a:rPr>
              <a:t>Hough Lines/Circles</a:t>
            </a:r>
            <a:endParaRPr lang="en-US" sz="2200" b="1" dirty="0">
              <a:solidFill>
                <a:srgbClr val="76B900"/>
              </a:solidFill>
              <a:latin typeface="Trebuchet MS" pitchFamily="34" charset="0"/>
              <a:cs typeface="Tahoma" pitchFamily="34" charset="0"/>
            </a:endParaRPr>
          </a:p>
        </p:txBody>
      </p:sp>
      <p:pic>
        <p:nvPicPr>
          <p:cNvPr id="6" name="Picture 5"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 cy="1092200"/>
          </a:xfrm>
          <a:prstGeom prst="rect">
            <a:avLst/>
          </a:prstGeom>
        </p:spPr>
      </p:pic>
      <p:sp>
        <p:nvSpPr>
          <p:cNvPr id="8" name="Rectangle 7"/>
          <p:cNvSpPr/>
          <p:nvPr/>
        </p:nvSpPr>
        <p:spPr>
          <a:xfrm>
            <a:off x="-1" y="1"/>
            <a:ext cx="8229601" cy="1755057"/>
          </a:xfrm>
          <a:prstGeom prst="rect">
            <a:avLst/>
          </a:prstGeom>
          <a:solidFill>
            <a:srgbClr val="D5FF89"/>
          </a:solidFill>
        </p:spPr>
        <p:txBody>
          <a:bodyPr wrap="none" lIns="82296" tIns="82296" rIns="82296" bIns="41148">
            <a:noAutofit/>
          </a:bodyPr>
          <a:lstStyle/>
          <a:p>
            <a:r>
              <a:rPr lang="en-US" sz="1400" dirty="0" err="1" smtClean="0">
                <a:solidFill>
                  <a:schemeClr val="accent1"/>
                </a:solidFill>
                <a:latin typeface="Consolas" pitchFamily="49" charset="0"/>
                <a:cs typeface="Consolas" pitchFamily="49" charset="0"/>
              </a:rPr>
              <a:t>const</a:t>
            </a:r>
            <a:r>
              <a:rPr lang="en-US" sz="1400" dirty="0" smtClean="0">
                <a:solidFill>
                  <a:schemeClr val="accent1"/>
                </a:solidFill>
                <a:latin typeface="Consolas" pitchFamily="49" charset="0"/>
                <a:cs typeface="Consolas" pitchFamily="49" charset="0"/>
              </a:rPr>
              <a:t> float </a:t>
            </a:r>
            <a:r>
              <a:rPr lang="en-US" sz="1400" dirty="0" smtClean="0">
                <a:solidFill>
                  <a:schemeClr val="bg1"/>
                </a:solidFill>
                <a:latin typeface="Consolas" pitchFamily="49" charset="0"/>
                <a:cs typeface="Consolas" pitchFamily="49" charset="0"/>
              </a:rPr>
              <a:t>rho   = 1.0f;</a:t>
            </a:r>
          </a:p>
          <a:p>
            <a:r>
              <a:rPr lang="en-US" sz="1400" dirty="0" err="1" smtClean="0">
                <a:solidFill>
                  <a:schemeClr val="accent1"/>
                </a:solidFill>
                <a:latin typeface="Consolas" pitchFamily="49" charset="0"/>
                <a:cs typeface="Consolas" pitchFamily="49" charset="0"/>
              </a:rPr>
              <a:t>const</a:t>
            </a:r>
            <a:r>
              <a:rPr lang="en-US" sz="1400" dirty="0" smtClean="0">
                <a:solidFill>
                  <a:schemeClr val="accent1"/>
                </a:solidFill>
                <a:latin typeface="Consolas" pitchFamily="49" charset="0"/>
                <a:cs typeface="Consolas" pitchFamily="49" charset="0"/>
              </a:rPr>
              <a:t> float </a:t>
            </a:r>
            <a:r>
              <a:rPr lang="en-US" sz="1400" dirty="0" smtClean="0">
                <a:solidFill>
                  <a:schemeClr val="bg1"/>
                </a:solidFill>
                <a:latin typeface="Consolas" pitchFamily="49" charset="0"/>
                <a:cs typeface="Consolas" pitchFamily="49" charset="0"/>
              </a:rPr>
              <a:t>theta = 1.0f;</a:t>
            </a:r>
          </a:p>
          <a:p>
            <a:r>
              <a:rPr lang="en-US" sz="1400" dirty="0" err="1" smtClean="0">
                <a:solidFill>
                  <a:schemeClr val="accent1"/>
                </a:solidFill>
                <a:latin typeface="Consolas" pitchFamily="49" charset="0"/>
                <a:cs typeface="Consolas" pitchFamily="49" charset="0"/>
              </a:rPr>
              <a:t>const</a:t>
            </a:r>
            <a:r>
              <a:rPr lang="en-US" sz="1400" dirty="0" smtClean="0">
                <a:solidFill>
                  <a:schemeClr val="accent1"/>
                </a:solidFill>
                <a:latin typeface="Consolas" pitchFamily="49" charset="0"/>
                <a:cs typeface="Consolas" pitchFamily="49" charset="0"/>
              </a:rPr>
              <a:t> float </a:t>
            </a:r>
            <a:r>
              <a:rPr lang="en-US" sz="1400" dirty="0" err="1" smtClean="0">
                <a:solidFill>
                  <a:schemeClr val="bg1"/>
                </a:solidFill>
                <a:latin typeface="Consolas" pitchFamily="49" charset="0"/>
                <a:cs typeface="Consolas" pitchFamily="49" charset="0"/>
              </a:rPr>
              <a:t>minVotes</a:t>
            </a:r>
            <a:r>
              <a:rPr lang="en-US" sz="1400" dirty="0" smtClean="0">
                <a:solidFill>
                  <a:schemeClr val="bg1"/>
                </a:solidFill>
                <a:latin typeface="Consolas" pitchFamily="49" charset="0"/>
                <a:cs typeface="Consolas" pitchFamily="49" charset="0"/>
              </a:rPr>
              <a:t>  = 100.0f;</a:t>
            </a:r>
            <a:br>
              <a:rPr lang="en-US" sz="1400" dirty="0" smtClean="0">
                <a:solidFill>
                  <a:schemeClr val="bg1"/>
                </a:solidFill>
                <a:latin typeface="Consolas" pitchFamily="49" charset="0"/>
                <a:cs typeface="Consolas" pitchFamily="49" charset="0"/>
              </a:rPr>
            </a:br>
            <a:r>
              <a:rPr lang="en-US" sz="1400" dirty="0" err="1" smtClean="0">
                <a:solidFill>
                  <a:schemeClr val="accent1"/>
                </a:solidFill>
                <a:latin typeface="Consolas" pitchFamily="49" charset="0"/>
                <a:cs typeface="Consolas" pitchFamily="49" charset="0"/>
              </a:rPr>
              <a:t>const</a:t>
            </a:r>
            <a:r>
              <a:rPr lang="en-US" sz="1400" dirty="0" smtClean="0">
                <a:solidFill>
                  <a:schemeClr val="accent1"/>
                </a:solidFill>
                <a:latin typeface="Consolas" pitchFamily="49" charset="0"/>
                <a:cs typeface="Consolas" pitchFamily="49" charset="0"/>
              </a:rPr>
              <a:t> float </a:t>
            </a:r>
            <a:r>
              <a:rPr lang="en-US" sz="1400" dirty="0" err="1" smtClean="0">
                <a:solidFill>
                  <a:schemeClr val="bg1"/>
                </a:solidFill>
                <a:latin typeface="Consolas" pitchFamily="49" charset="0"/>
                <a:cs typeface="Consolas" pitchFamily="49" charset="0"/>
              </a:rPr>
              <a:t>minLength</a:t>
            </a:r>
            <a:r>
              <a:rPr lang="en-US" sz="1400" dirty="0" smtClean="0">
                <a:solidFill>
                  <a:schemeClr val="bg1"/>
                </a:solidFill>
                <a:latin typeface="Consolas" pitchFamily="49" charset="0"/>
                <a:cs typeface="Consolas" pitchFamily="49" charset="0"/>
              </a:rPr>
              <a:t> = 25.0f;</a:t>
            </a:r>
            <a:br>
              <a:rPr lang="en-US" sz="1400" dirty="0" smtClean="0">
                <a:solidFill>
                  <a:schemeClr val="bg1"/>
                </a:solidFill>
                <a:latin typeface="Consolas" pitchFamily="49" charset="0"/>
                <a:cs typeface="Consolas" pitchFamily="49" charset="0"/>
              </a:rPr>
            </a:br>
            <a:endParaRPr lang="en-US" sz="1400" dirty="0" smtClean="0">
              <a:solidFill>
                <a:schemeClr val="bg1"/>
              </a:solidFill>
              <a:latin typeface="Consolas" pitchFamily="49" charset="0"/>
              <a:cs typeface="Consolas" pitchFamily="49" charset="0"/>
            </a:endParaRPr>
          </a:p>
          <a:p>
            <a:r>
              <a:rPr lang="en-US" sz="1400" b="1" dirty="0" err="1" smtClean="0">
                <a:solidFill>
                  <a:schemeClr val="bg1"/>
                </a:solidFill>
                <a:latin typeface="Consolas" pitchFamily="49" charset="0"/>
                <a:cs typeface="Consolas" pitchFamily="49" charset="0"/>
              </a:rPr>
              <a:t>nvxuHoughSegments</a:t>
            </a:r>
            <a:r>
              <a:rPr lang="en-US" sz="1400" dirty="0" smtClean="0">
                <a:solidFill>
                  <a:schemeClr val="bg1"/>
                </a:solidFill>
                <a:latin typeface="Consolas" pitchFamily="49" charset="0"/>
                <a:cs typeface="Consolas" pitchFamily="49" charset="0"/>
              </a:rPr>
              <a:t>(context, </a:t>
            </a:r>
            <a:r>
              <a:rPr lang="en-US" sz="1400" dirty="0" err="1" smtClean="0">
                <a:solidFill>
                  <a:schemeClr val="bg1"/>
                </a:solidFill>
                <a:latin typeface="Consolas" pitchFamily="49" charset="0"/>
                <a:cs typeface="Consolas" pitchFamily="49" charset="0"/>
              </a:rPr>
              <a:t>src</a:t>
            </a:r>
            <a:r>
              <a:rPr lang="en-US" sz="1400" dirty="0" smtClean="0">
                <a:solidFill>
                  <a:schemeClr val="bg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lines_out</a:t>
            </a:r>
            <a:r>
              <a:rPr lang="en-US" sz="1400" dirty="0" smtClean="0">
                <a:solidFill>
                  <a:schemeClr val="bg1"/>
                </a:solidFill>
                <a:latin typeface="Consolas" pitchFamily="49" charset="0"/>
                <a:cs typeface="Consolas" pitchFamily="49" charset="0"/>
              </a:rPr>
              <a:t>, rho, theta, </a:t>
            </a:r>
            <a:br>
              <a:rPr lang="en-US" sz="1400" dirty="0" smtClean="0">
                <a:solidFill>
                  <a:schemeClr val="bg1"/>
                </a:solidFill>
                <a:latin typeface="Consolas" pitchFamily="49" charset="0"/>
                <a:cs typeface="Consolas" pitchFamily="49" charset="0"/>
              </a:rPr>
            </a:br>
            <a:r>
              <a:rPr lang="en-US" sz="1400" dirty="0" smtClean="0">
                <a:solidFill>
                  <a:schemeClr val="bg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minVotes</a:t>
            </a:r>
            <a:r>
              <a:rPr lang="en-US" sz="1400" dirty="0" smtClean="0">
                <a:solidFill>
                  <a:schemeClr val="bg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minLength</a:t>
            </a:r>
            <a:r>
              <a:rPr lang="en-US" sz="1400" dirty="0" smtClean="0">
                <a:solidFill>
                  <a:schemeClr val="bg1"/>
                </a:solidFill>
                <a:latin typeface="Consolas" pitchFamily="49" charset="0"/>
                <a:cs typeface="Consolas" pitchFamily="49" charset="0"/>
              </a:rPr>
              <a:t>, 2.0f, </a:t>
            </a:r>
            <a:r>
              <a:rPr lang="en-US" sz="1400" dirty="0" smtClean="0">
                <a:solidFill>
                  <a:schemeClr val="accent1"/>
                </a:solidFill>
                <a:latin typeface="Consolas" pitchFamily="49" charset="0"/>
                <a:cs typeface="Consolas" pitchFamily="49" charset="0"/>
              </a:rPr>
              <a:t>NULL</a:t>
            </a:r>
            <a:r>
              <a:rPr lang="en-US" sz="1400" dirty="0" smtClean="0">
                <a:solidFill>
                  <a:schemeClr val="bg1"/>
                </a:solidFill>
                <a:latin typeface="Consolas" pitchFamily="49" charset="0"/>
                <a:cs typeface="Consolas" pitchFamily="49" charset="0"/>
              </a:rPr>
              <a:t> );</a:t>
            </a:r>
            <a:endParaRPr lang="en-US" sz="1400" dirty="0">
              <a:solidFill>
                <a:schemeClr val="bg1"/>
              </a:solidFill>
              <a:latin typeface="Consolas" pitchFamily="49" charset="0"/>
              <a:cs typeface="Consolas" pitchFamily="49" charset="0"/>
            </a:endParaRPr>
          </a:p>
        </p:txBody>
      </p:sp>
      <p:pic>
        <p:nvPicPr>
          <p:cNvPr id="11268" name="Picture 4" descr="http://4.bp.blogspot.com/-AcwsqecbzFg/UYPPRRIiJYI/AAAAAAAAA_M/9z7eG-gpDiA/s1600/Screen+shot+2013-05-03+at+10.50.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3008" y="2362583"/>
            <a:ext cx="3488450" cy="26768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04218" y="2251711"/>
            <a:ext cx="843545" cy="9906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1148" rIns="82296" bIns="41148" rtlCol="0" anchor="ctr"/>
          <a:lstStyle/>
          <a:p>
            <a:r>
              <a:rPr lang="en-US" sz="600" dirty="0">
                <a:solidFill>
                  <a:schemeClr val="tx1">
                    <a:lumMod val="95000"/>
                  </a:schemeClr>
                </a:solidFill>
              </a:rPr>
              <a:t>Hough Demo</a:t>
            </a:r>
          </a:p>
        </p:txBody>
      </p:sp>
      <p:pic>
        <p:nvPicPr>
          <p:cNvPr id="11269" name="Picture 5" descr="C:\Users\dustinf\Pictures\vw_houg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7132" y="4425951"/>
            <a:ext cx="1819318" cy="156051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mathworks.com/matlabcentral/mlc-downloads/downloads/submissions/26978/versions/3/screensho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2628" y="2350771"/>
            <a:ext cx="2787042" cy="23431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823662" y="203501"/>
            <a:ext cx="2341164" cy="381825"/>
          </a:xfrm>
          <a:prstGeom prst="rect">
            <a:avLst/>
          </a:prstGeom>
          <a:solidFill>
            <a:srgbClr val="F2F2F2">
              <a:alpha val="69020"/>
            </a:srgbClr>
          </a:solidFill>
          <a:effectLst/>
        </p:spPr>
        <p:txBody>
          <a:bodyPr wrap="square" lIns="76380" tIns="38190" rIns="76380" bIns="38190" rtlCol="0" anchor="ctr">
            <a:spAutoFit/>
          </a:bodyPr>
          <a:lstStyle/>
          <a:p>
            <a:pPr algn="ctr">
              <a:lnSpc>
                <a:spcPct val="90000"/>
              </a:lnSpc>
            </a:pPr>
            <a:r>
              <a:rPr lang="en-US" sz="2200" b="1" dirty="0">
                <a:solidFill>
                  <a:srgbClr val="76B900"/>
                </a:solidFill>
                <a:latin typeface="Trebuchet MS" pitchFamily="34" charset="0"/>
              </a:rPr>
              <a:t>Hough Segments</a:t>
            </a:r>
            <a:endParaRPr lang="en-US" sz="2200" b="1" dirty="0">
              <a:solidFill>
                <a:srgbClr val="76B900"/>
              </a:solidFill>
              <a:latin typeface="Trebuchet MS" pitchFamily="34" charset="0"/>
              <a:cs typeface="Tahoma" pitchFamily="34" charset="0"/>
            </a:endParaRPr>
          </a:p>
        </p:txBody>
      </p:sp>
    </p:spTree>
    <p:extLst>
      <p:ext uri="{BB962C8B-B14F-4D97-AF65-F5344CB8AC3E}">
        <p14:creationId xmlns:p14="http://schemas.microsoft.com/office/powerpoint/2010/main" val="24870098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000" y="315977"/>
            <a:ext cx="6903244" cy="507831"/>
          </a:xfrm>
        </p:spPr>
        <p:txBody>
          <a:bodyPr/>
          <a:lstStyle/>
          <a:p>
            <a:r>
              <a:rPr lang="en-US" dirty="0" smtClean="0"/>
              <a:t>Samples</a:t>
            </a:r>
            <a:endParaRPr lang="en-US" dirty="0"/>
          </a:p>
        </p:txBody>
      </p:sp>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509356" y="890632"/>
            <a:ext cx="7210885"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88237" y="5562613"/>
            <a:ext cx="3715265" cy="381825"/>
          </a:xfrm>
          <a:prstGeom prst="rect">
            <a:avLst/>
          </a:prstGeom>
          <a:solidFill>
            <a:srgbClr val="F2F2F2"/>
          </a:solidFill>
          <a:effectLst/>
        </p:spPr>
        <p:txBody>
          <a:bodyPr wrap="square" lIns="76380" tIns="38190" rIns="76380" bIns="38190" rtlCol="0" anchor="ctr">
            <a:spAutoFit/>
          </a:bodyPr>
          <a:lstStyle/>
          <a:p>
            <a:pPr algn="ctr">
              <a:lnSpc>
                <a:spcPct val="90000"/>
              </a:lnSpc>
            </a:pPr>
            <a:r>
              <a:rPr lang="en-US" sz="2200" b="1" dirty="0">
                <a:solidFill>
                  <a:srgbClr val="76B900"/>
                </a:solidFill>
                <a:latin typeface="Trebuchet MS" pitchFamily="34" charset="0"/>
              </a:rPr>
              <a:t>Hough Lines/Circles</a:t>
            </a:r>
            <a:endParaRPr lang="en-US" sz="2200" b="1" dirty="0">
              <a:solidFill>
                <a:srgbClr val="76B900"/>
              </a:solidFill>
              <a:latin typeface="Trebuchet MS" pitchFamily="34" charset="0"/>
              <a:cs typeface="Tahoma" pitchFamily="34" charset="0"/>
            </a:endParaRPr>
          </a:p>
        </p:txBody>
      </p:sp>
      <p:pic>
        <p:nvPicPr>
          <p:cNvPr id="6" name="Picture 5"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 cy="1092200"/>
          </a:xfrm>
          <a:prstGeom prst="rect">
            <a:avLst/>
          </a:prstGeom>
        </p:spPr>
      </p:pic>
      <p:sp>
        <p:nvSpPr>
          <p:cNvPr id="8" name="Rectangle 7"/>
          <p:cNvSpPr/>
          <p:nvPr/>
        </p:nvSpPr>
        <p:spPr>
          <a:xfrm>
            <a:off x="-1" y="11459"/>
            <a:ext cx="8229601" cy="1758347"/>
          </a:xfrm>
          <a:prstGeom prst="rect">
            <a:avLst/>
          </a:prstGeom>
          <a:solidFill>
            <a:srgbClr val="D5FF89"/>
          </a:solidFill>
        </p:spPr>
        <p:txBody>
          <a:bodyPr wrap="none" lIns="82296" tIns="82296" rIns="82296" bIns="41148">
            <a:noAutofit/>
          </a:bodyPr>
          <a:lstStyle/>
          <a:p>
            <a:r>
              <a:rPr lang="en-US" sz="1400" dirty="0" err="1" smtClean="0">
                <a:solidFill>
                  <a:schemeClr val="accent1"/>
                </a:solidFill>
                <a:latin typeface="Consolas" pitchFamily="49" charset="0"/>
                <a:cs typeface="Consolas" pitchFamily="49" charset="0"/>
              </a:rPr>
              <a:t>const</a:t>
            </a:r>
            <a:r>
              <a:rPr lang="en-US" sz="1400" dirty="0" smtClean="0">
                <a:solidFill>
                  <a:schemeClr val="accent1"/>
                </a:solidFill>
                <a:latin typeface="Consolas" pitchFamily="49" charset="0"/>
                <a:cs typeface="Consolas" pitchFamily="49" charset="0"/>
              </a:rPr>
              <a:t> float </a:t>
            </a:r>
            <a:r>
              <a:rPr lang="en-US" sz="1400" dirty="0" err="1" smtClean="0">
                <a:solidFill>
                  <a:schemeClr val="bg1"/>
                </a:solidFill>
                <a:latin typeface="Consolas" pitchFamily="49" charset="0"/>
                <a:cs typeface="Consolas" pitchFamily="49" charset="0"/>
              </a:rPr>
              <a:t>minRadius</a:t>
            </a:r>
            <a:r>
              <a:rPr lang="en-US" sz="1400" dirty="0" smtClean="0">
                <a:solidFill>
                  <a:schemeClr val="bg1"/>
                </a:solidFill>
                <a:latin typeface="Consolas" pitchFamily="49" charset="0"/>
                <a:cs typeface="Consolas" pitchFamily="49" charset="0"/>
              </a:rPr>
              <a:t> = 1.0f;</a:t>
            </a:r>
          </a:p>
          <a:p>
            <a:r>
              <a:rPr lang="en-US" sz="1400" dirty="0" err="1" smtClean="0">
                <a:solidFill>
                  <a:schemeClr val="accent1"/>
                </a:solidFill>
                <a:latin typeface="Consolas" pitchFamily="49" charset="0"/>
                <a:cs typeface="Consolas" pitchFamily="49" charset="0"/>
              </a:rPr>
              <a:t>const</a:t>
            </a:r>
            <a:r>
              <a:rPr lang="en-US" sz="1400" dirty="0" smtClean="0">
                <a:solidFill>
                  <a:schemeClr val="accent1"/>
                </a:solidFill>
                <a:latin typeface="Consolas" pitchFamily="49" charset="0"/>
                <a:cs typeface="Consolas" pitchFamily="49" charset="0"/>
              </a:rPr>
              <a:t> float </a:t>
            </a:r>
            <a:r>
              <a:rPr lang="en-US" sz="1400" dirty="0" err="1" smtClean="0">
                <a:solidFill>
                  <a:schemeClr val="bg1"/>
                </a:solidFill>
                <a:latin typeface="Consolas" pitchFamily="49" charset="0"/>
                <a:cs typeface="Consolas" pitchFamily="49" charset="0"/>
              </a:rPr>
              <a:t>maxRadius</a:t>
            </a:r>
            <a:r>
              <a:rPr lang="en-US" sz="1400" dirty="0" smtClean="0">
                <a:solidFill>
                  <a:schemeClr val="bg1"/>
                </a:solidFill>
                <a:latin typeface="Consolas" pitchFamily="49" charset="0"/>
                <a:cs typeface="Consolas" pitchFamily="49" charset="0"/>
              </a:rPr>
              <a:t> = 25.0f;</a:t>
            </a:r>
          </a:p>
          <a:p>
            <a:r>
              <a:rPr lang="en-US" sz="1400" dirty="0" err="1" smtClean="0">
                <a:solidFill>
                  <a:schemeClr val="accent1"/>
                </a:solidFill>
                <a:latin typeface="Consolas" pitchFamily="49" charset="0"/>
                <a:cs typeface="Consolas" pitchFamily="49" charset="0"/>
              </a:rPr>
              <a:t>const</a:t>
            </a:r>
            <a:r>
              <a:rPr lang="en-US" sz="1400" dirty="0" smtClean="0">
                <a:solidFill>
                  <a:schemeClr val="accent1"/>
                </a:solidFill>
                <a:latin typeface="Consolas" pitchFamily="49" charset="0"/>
                <a:cs typeface="Consolas" pitchFamily="49" charset="0"/>
              </a:rPr>
              <a:t> float </a:t>
            </a:r>
            <a:r>
              <a:rPr lang="en-US" sz="1400" dirty="0" err="1" smtClean="0">
                <a:solidFill>
                  <a:schemeClr val="bg1"/>
                </a:solidFill>
                <a:latin typeface="Consolas" pitchFamily="49" charset="0"/>
                <a:cs typeface="Consolas" pitchFamily="49" charset="0"/>
              </a:rPr>
              <a:t>minDist</a:t>
            </a:r>
            <a:r>
              <a:rPr lang="en-US" sz="1400" dirty="0" smtClean="0">
                <a:solidFill>
                  <a:schemeClr val="bg1"/>
                </a:solidFill>
                <a:latin typeface="Consolas" pitchFamily="49" charset="0"/>
                <a:cs typeface="Consolas" pitchFamily="49" charset="0"/>
              </a:rPr>
              <a:t>   = 10.0f;</a:t>
            </a:r>
            <a:br>
              <a:rPr lang="en-US" sz="1400" dirty="0" smtClean="0">
                <a:solidFill>
                  <a:schemeClr val="bg1"/>
                </a:solidFill>
                <a:latin typeface="Consolas" pitchFamily="49" charset="0"/>
                <a:cs typeface="Consolas" pitchFamily="49" charset="0"/>
              </a:rPr>
            </a:br>
            <a:r>
              <a:rPr lang="en-US" sz="1400" dirty="0" err="1" smtClean="0">
                <a:solidFill>
                  <a:schemeClr val="accent1"/>
                </a:solidFill>
                <a:latin typeface="Consolas" pitchFamily="49" charset="0"/>
                <a:cs typeface="Consolas" pitchFamily="49" charset="0"/>
              </a:rPr>
              <a:t>const</a:t>
            </a:r>
            <a:r>
              <a:rPr lang="en-US" sz="1400" dirty="0" smtClean="0">
                <a:solidFill>
                  <a:schemeClr val="accent1"/>
                </a:solidFill>
                <a:latin typeface="Consolas" pitchFamily="49" charset="0"/>
                <a:cs typeface="Consolas" pitchFamily="49" charset="0"/>
              </a:rPr>
              <a:t> float </a:t>
            </a:r>
            <a:r>
              <a:rPr lang="en-US" sz="1400" dirty="0" smtClean="0">
                <a:solidFill>
                  <a:schemeClr val="bg1"/>
                </a:solidFill>
                <a:latin typeface="Consolas" pitchFamily="49" charset="0"/>
                <a:cs typeface="Consolas" pitchFamily="49" charset="0"/>
              </a:rPr>
              <a:t>threshold = 100.0f;</a:t>
            </a:r>
            <a:br>
              <a:rPr lang="en-US" sz="1400" dirty="0" smtClean="0">
                <a:solidFill>
                  <a:schemeClr val="bg1"/>
                </a:solidFill>
                <a:latin typeface="Consolas" pitchFamily="49" charset="0"/>
                <a:cs typeface="Consolas" pitchFamily="49" charset="0"/>
              </a:rPr>
            </a:br>
            <a:endParaRPr lang="en-US" sz="1400" dirty="0" smtClean="0">
              <a:solidFill>
                <a:schemeClr val="bg1"/>
              </a:solidFill>
              <a:latin typeface="Consolas" pitchFamily="49" charset="0"/>
              <a:cs typeface="Consolas" pitchFamily="49" charset="0"/>
            </a:endParaRPr>
          </a:p>
          <a:p>
            <a:r>
              <a:rPr lang="en-US" sz="1400" b="1" dirty="0" err="1" smtClean="0">
                <a:solidFill>
                  <a:schemeClr val="bg1"/>
                </a:solidFill>
                <a:latin typeface="Consolas" pitchFamily="49" charset="0"/>
                <a:cs typeface="Consolas" pitchFamily="49" charset="0"/>
              </a:rPr>
              <a:t>nvxuHoughCircles</a:t>
            </a:r>
            <a:r>
              <a:rPr lang="en-US" sz="1400" dirty="0" smtClean="0">
                <a:solidFill>
                  <a:schemeClr val="bg1"/>
                </a:solidFill>
                <a:latin typeface="Consolas" pitchFamily="49" charset="0"/>
                <a:cs typeface="Consolas" pitchFamily="49" charset="0"/>
              </a:rPr>
              <a:t>(context, </a:t>
            </a:r>
            <a:r>
              <a:rPr lang="en-US" sz="1400" dirty="0" err="1" smtClean="0">
                <a:solidFill>
                  <a:schemeClr val="bg1"/>
                </a:solidFill>
                <a:latin typeface="Consolas" pitchFamily="49" charset="0"/>
                <a:cs typeface="Consolas" pitchFamily="49" charset="0"/>
              </a:rPr>
              <a:t>src</a:t>
            </a:r>
            <a:r>
              <a:rPr lang="en-US" sz="1400" dirty="0" smtClean="0">
                <a:solidFill>
                  <a:schemeClr val="bg1"/>
                </a:solidFill>
                <a:latin typeface="Consolas" pitchFamily="49" charset="0"/>
                <a:cs typeface="Consolas" pitchFamily="49" charset="0"/>
              </a:rPr>
              <a:t>, dx, </a:t>
            </a:r>
            <a:r>
              <a:rPr lang="en-US" sz="1400" dirty="0" err="1" smtClean="0">
                <a:solidFill>
                  <a:schemeClr val="bg1"/>
                </a:solidFill>
                <a:latin typeface="Consolas" pitchFamily="49" charset="0"/>
                <a:cs typeface="Consolas" pitchFamily="49" charset="0"/>
              </a:rPr>
              <a:t>dy</a:t>
            </a:r>
            <a:r>
              <a:rPr lang="en-US" sz="1400" dirty="0" smtClean="0">
                <a:solidFill>
                  <a:schemeClr val="bg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circles_out</a:t>
            </a:r>
            <a:r>
              <a:rPr lang="en-US" sz="1400" dirty="0" smtClean="0">
                <a:solidFill>
                  <a:schemeClr val="bg1"/>
                </a:solidFill>
                <a:latin typeface="Consolas" pitchFamily="49" charset="0"/>
                <a:cs typeface="Consolas" pitchFamily="49" charset="0"/>
              </a:rPr>
              <a:t>, </a:t>
            </a:r>
            <a:r>
              <a:rPr lang="en-US" sz="1400" dirty="0" smtClean="0">
                <a:solidFill>
                  <a:schemeClr val="accent1"/>
                </a:solidFill>
                <a:latin typeface="Consolas" pitchFamily="49" charset="0"/>
                <a:cs typeface="Consolas" pitchFamily="49" charset="0"/>
              </a:rPr>
              <a:t>NULL</a:t>
            </a:r>
            <a:r>
              <a:rPr lang="en-US" sz="1400" dirty="0" smtClean="0">
                <a:solidFill>
                  <a:schemeClr val="bg1"/>
                </a:solidFill>
                <a:latin typeface="Consolas" pitchFamily="49" charset="0"/>
                <a:cs typeface="Consolas" pitchFamily="49" charset="0"/>
              </a:rPr>
              <a:t>, </a:t>
            </a:r>
            <a:br>
              <a:rPr lang="en-US" sz="1400" dirty="0" smtClean="0">
                <a:solidFill>
                  <a:schemeClr val="bg1"/>
                </a:solidFill>
                <a:latin typeface="Consolas" pitchFamily="49" charset="0"/>
                <a:cs typeface="Consolas" pitchFamily="49" charset="0"/>
              </a:rPr>
            </a:br>
            <a:r>
              <a:rPr lang="en-US" sz="1400" dirty="0" smtClean="0">
                <a:solidFill>
                  <a:schemeClr val="bg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minDist</a:t>
            </a:r>
            <a:r>
              <a:rPr lang="en-US" sz="1400" dirty="0" smtClean="0">
                <a:solidFill>
                  <a:schemeClr val="bg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minRadius</a:t>
            </a:r>
            <a:r>
              <a:rPr lang="en-US" sz="1400" dirty="0" smtClean="0">
                <a:solidFill>
                  <a:schemeClr val="bg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maxRadius</a:t>
            </a:r>
            <a:r>
              <a:rPr lang="en-US" sz="1400" dirty="0" smtClean="0">
                <a:solidFill>
                  <a:schemeClr val="bg1"/>
                </a:solidFill>
                <a:latin typeface="Consolas" pitchFamily="49" charset="0"/>
                <a:cs typeface="Consolas" pitchFamily="49" charset="0"/>
              </a:rPr>
              <a:t>, threshold );</a:t>
            </a:r>
            <a:endParaRPr lang="en-US" sz="1400" dirty="0">
              <a:solidFill>
                <a:schemeClr val="bg1"/>
              </a:solidFill>
              <a:latin typeface="Consolas" pitchFamily="49" charset="0"/>
              <a:cs typeface="Consolas" pitchFamily="49" charset="0"/>
            </a:endParaRPr>
          </a:p>
        </p:txBody>
      </p:sp>
      <p:pic>
        <p:nvPicPr>
          <p:cNvPr id="11268" name="Picture 4" descr="http://4.bp.blogspot.com/-AcwsqecbzFg/UYPPRRIiJYI/AAAAAAAAA_M/9z7eG-gpDiA/s1600/Screen+shot+2013-05-03+at+10.50.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6571" y="2320558"/>
            <a:ext cx="3494920" cy="26768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49461" y="2209686"/>
            <a:ext cx="845110" cy="9906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1148" rIns="82296" bIns="41148" rtlCol="0" anchor="ctr"/>
          <a:lstStyle/>
          <a:p>
            <a:r>
              <a:rPr lang="en-US" sz="600" dirty="0">
                <a:solidFill>
                  <a:schemeClr val="tx1">
                    <a:lumMod val="95000"/>
                  </a:schemeClr>
                </a:solidFill>
              </a:rPr>
              <a:t>Hough Demo</a:t>
            </a:r>
          </a:p>
        </p:txBody>
      </p:sp>
      <p:pic>
        <p:nvPicPr>
          <p:cNvPr id="11269" name="Picture 5" descr="C:\Users\dustinf\Pictures\vw_houg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4374" y="4383926"/>
            <a:ext cx="1822693" cy="156051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mathworks.com/matlabcentral/mlc-downloads/downloads/submissions/26978/versions/3/screensho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1939" y="2308746"/>
            <a:ext cx="2792211" cy="23431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823663" y="203501"/>
            <a:ext cx="1891794" cy="381825"/>
          </a:xfrm>
          <a:prstGeom prst="rect">
            <a:avLst/>
          </a:prstGeom>
          <a:solidFill>
            <a:srgbClr val="F2F2F2">
              <a:alpha val="69020"/>
            </a:srgbClr>
          </a:solidFill>
          <a:effectLst/>
        </p:spPr>
        <p:txBody>
          <a:bodyPr wrap="square" lIns="76380" tIns="38190" rIns="76380" bIns="38190" rtlCol="0" anchor="ctr">
            <a:spAutoFit/>
          </a:bodyPr>
          <a:lstStyle/>
          <a:p>
            <a:pPr algn="ctr">
              <a:lnSpc>
                <a:spcPct val="90000"/>
              </a:lnSpc>
            </a:pPr>
            <a:r>
              <a:rPr lang="en-US" sz="2200" b="1" dirty="0">
                <a:solidFill>
                  <a:srgbClr val="76B900"/>
                </a:solidFill>
                <a:latin typeface="Trebuchet MS" pitchFamily="34" charset="0"/>
              </a:rPr>
              <a:t>Hough Lines</a:t>
            </a:r>
            <a:endParaRPr lang="en-US" sz="2200" b="1" dirty="0">
              <a:solidFill>
                <a:srgbClr val="76B900"/>
              </a:solidFill>
              <a:latin typeface="Trebuchet MS" pitchFamily="34" charset="0"/>
              <a:cs typeface="Tahoma" pitchFamily="34" charset="0"/>
            </a:endParaRPr>
          </a:p>
        </p:txBody>
      </p:sp>
    </p:spTree>
    <p:extLst>
      <p:ext uri="{BB962C8B-B14F-4D97-AF65-F5344CB8AC3E}">
        <p14:creationId xmlns:p14="http://schemas.microsoft.com/office/powerpoint/2010/main" val="10813824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000" y="315977"/>
            <a:ext cx="6903244" cy="507831"/>
          </a:xfrm>
        </p:spPr>
        <p:txBody>
          <a:bodyPr/>
          <a:lstStyle/>
          <a:p>
            <a:r>
              <a:rPr lang="en-US" dirty="0" smtClean="0"/>
              <a:t>Samples</a:t>
            </a:r>
            <a:endParaRPr lang="en-US" dirty="0"/>
          </a:p>
        </p:txBody>
      </p:sp>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420329" y="909080"/>
            <a:ext cx="7388942"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38368" y="5581062"/>
            <a:ext cx="3436442" cy="381825"/>
          </a:xfrm>
          <a:prstGeom prst="rect">
            <a:avLst/>
          </a:prstGeom>
          <a:solidFill>
            <a:srgbClr val="F2F2F2"/>
          </a:solidFill>
          <a:effectLst/>
        </p:spPr>
        <p:txBody>
          <a:bodyPr wrap="square" lIns="76380" tIns="38190" rIns="76380" bIns="38190" rtlCol="0" anchor="ctr">
            <a:spAutoFit/>
          </a:bodyPr>
          <a:lstStyle/>
          <a:p>
            <a:pPr algn="ctr">
              <a:lnSpc>
                <a:spcPct val="90000"/>
              </a:lnSpc>
            </a:pPr>
            <a:r>
              <a:rPr lang="en-US" sz="2200" b="1" dirty="0">
                <a:solidFill>
                  <a:srgbClr val="76B900"/>
                </a:solidFill>
                <a:latin typeface="Trebuchet MS" pitchFamily="34" charset="0"/>
              </a:rPr>
              <a:t>Object Tracking Sample</a:t>
            </a:r>
            <a:endParaRPr lang="en-US" sz="2200" b="1" dirty="0">
              <a:solidFill>
                <a:srgbClr val="76B900"/>
              </a:solidFill>
              <a:latin typeface="Trebuchet MS" pitchFamily="34" charset="0"/>
              <a:cs typeface="Tahoma" pitchFamily="34" charset="0"/>
            </a:endParaRPr>
          </a:p>
        </p:txBody>
      </p:sp>
    </p:spTree>
    <p:extLst>
      <p:ext uri="{BB962C8B-B14F-4D97-AF65-F5344CB8AC3E}">
        <p14:creationId xmlns:p14="http://schemas.microsoft.com/office/powerpoint/2010/main" val="40220982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85195"/>
            <a:ext cx="8229600" cy="635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pic>
        <p:nvPicPr>
          <p:cNvPr id="6146" name="Picture 2" descr="C:\Users\dustinf\Pictures\nvidia_lidar.png"/>
          <p:cNvPicPr>
            <a:picLocks noChangeAspect="1" noChangeArrowheads="1"/>
          </p:cNvPicPr>
          <p:nvPr/>
        </p:nvPicPr>
        <p:blipFill rotWithShape="1">
          <a:blip r:embed="rId3">
            <a:extLst>
              <a:ext uri="{28A0092B-C50C-407E-A947-70E740481C1C}">
                <a14:useLocalDpi xmlns:a14="http://schemas.microsoft.com/office/drawing/2010/main" val="0"/>
              </a:ext>
            </a:extLst>
          </a:blip>
          <a:srcRect t="-2" b="11720"/>
          <a:stretch/>
        </p:blipFill>
        <p:spPr bwMode="auto">
          <a:xfrm>
            <a:off x="0" y="428276"/>
            <a:ext cx="8229600" cy="5743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36151" y="183461"/>
            <a:ext cx="6554505" cy="982855"/>
          </a:xfrm>
        </p:spPr>
        <p:txBody>
          <a:bodyPr/>
          <a:lstStyle/>
          <a:p>
            <a:r>
              <a:rPr lang="en-US" sz="3600" dirty="0"/>
              <a:t>DEEP LEARNING</a:t>
            </a:r>
            <a:br>
              <a:rPr lang="en-US" sz="3600" dirty="0"/>
            </a:br>
            <a:r>
              <a:rPr lang="en-US" sz="2200" dirty="0"/>
              <a:t>AND</a:t>
            </a:r>
            <a:r>
              <a:rPr lang="en-US" sz="3600" dirty="0"/>
              <a:t> AUTONOMY</a:t>
            </a:r>
            <a:endParaRPr lang="en-US" sz="1100" b="0" dirty="0"/>
          </a:p>
        </p:txBody>
      </p:sp>
    </p:spTree>
    <p:extLst>
      <p:ext uri="{BB962C8B-B14F-4D97-AF65-F5344CB8AC3E}">
        <p14:creationId xmlns:p14="http://schemas.microsoft.com/office/powerpoint/2010/main" val="181449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Users\pwhitgrove\AppData\Local\Microsoft\Windows\Temporary Internet Files\Content.Outlook\1MN9SHNZ\Erista_Die_02c.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449528" y="2989655"/>
            <a:ext cx="2485104" cy="2160952"/>
          </a:xfrm>
          <a:prstGeom prst="rect">
            <a:avLst/>
          </a:prstGeom>
          <a:noFill/>
          <a:extLst>
            <a:ext uri="{909E8E84-426E-40DD-AFC4-6F175D3DCCD1}">
              <a14:hiddenFill xmlns:a14="http://schemas.microsoft.com/office/drawing/2010/main">
                <a:solidFill>
                  <a:srgbClr val="FFFFFF"/>
                </a:solidFill>
              </a14:hiddenFill>
            </a:ext>
          </a:extLst>
        </p:spPr>
      </p:pic>
      <p:sp>
        <p:nvSpPr>
          <p:cNvPr id="67" name="Right Triangle 66"/>
          <p:cNvSpPr/>
          <p:nvPr/>
        </p:nvSpPr>
        <p:spPr>
          <a:xfrm rot="13440000" flipV="1">
            <a:off x="5776348" y="2799799"/>
            <a:ext cx="159684" cy="18621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600"/>
          </a:p>
        </p:txBody>
      </p:sp>
      <p:sp>
        <p:nvSpPr>
          <p:cNvPr id="68" name="Rectangle 67"/>
          <p:cNvSpPr/>
          <p:nvPr/>
        </p:nvSpPr>
        <p:spPr>
          <a:xfrm flipV="1">
            <a:off x="5456440" y="2054975"/>
            <a:ext cx="2485104" cy="886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600"/>
          </a:p>
        </p:txBody>
      </p:sp>
      <p:sp>
        <p:nvSpPr>
          <p:cNvPr id="23" name="Rectangle 22"/>
          <p:cNvSpPr/>
          <p:nvPr/>
        </p:nvSpPr>
        <p:spPr>
          <a:xfrm>
            <a:off x="2909119" y="2984024"/>
            <a:ext cx="2485104" cy="2160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33" name="Rectangle 32"/>
          <p:cNvSpPr/>
          <p:nvPr/>
        </p:nvSpPr>
        <p:spPr>
          <a:xfrm>
            <a:off x="368710" y="2989655"/>
            <a:ext cx="2485104" cy="2160952"/>
          </a:xfrm>
          <a:prstGeom prst="rect">
            <a:avLst/>
          </a:prstGeom>
          <a:blipFill>
            <a:blip r:embed="rId4"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2" name="Title 1"/>
          <p:cNvSpPr>
            <a:spLocks noGrp="1"/>
          </p:cNvSpPr>
          <p:nvPr>
            <p:ph type="title"/>
          </p:nvPr>
        </p:nvSpPr>
        <p:spPr>
          <a:xfrm>
            <a:off x="373761" y="347472"/>
            <a:ext cx="7482078" cy="1338828"/>
          </a:xfrm>
        </p:spPr>
        <p:txBody>
          <a:bodyPr/>
          <a:lstStyle/>
          <a:p>
            <a:r>
              <a:rPr lang="en-US" dirty="0" smtClean="0"/>
              <a:t/>
            </a:r>
            <a:br>
              <a:rPr lang="en-US" dirty="0" smtClean="0"/>
            </a:br>
            <a:r>
              <a:rPr lang="en-US" dirty="0" smtClean="0"/>
              <a:t>At </a:t>
            </a:r>
            <a:r>
              <a:rPr lang="en-US" dirty="0" smtClean="0"/>
              <a:t>the Frontier of</a:t>
            </a:r>
            <a:br>
              <a:rPr lang="en-US" dirty="0" smtClean="0"/>
            </a:br>
            <a:endParaRPr lang="en-US" dirty="0"/>
          </a:p>
        </p:txBody>
      </p:sp>
      <p:sp>
        <p:nvSpPr>
          <p:cNvPr id="9" name="Text Placeholder 8"/>
          <p:cNvSpPr>
            <a:spLocks noGrp="1"/>
          </p:cNvSpPr>
          <p:nvPr>
            <p:ph type="body" sz="quarter" idx="10"/>
          </p:nvPr>
        </p:nvSpPr>
        <p:spPr/>
        <p:txBody>
          <a:bodyPr/>
          <a:lstStyle/>
          <a:p>
            <a:r>
              <a:rPr lang="en-US" dirty="0" smtClean="0"/>
              <a:t/>
            </a:r>
            <a:br>
              <a:rPr lang="en-US" dirty="0" smtClean="0"/>
            </a:br>
            <a:r>
              <a:rPr lang="en-US" dirty="0" smtClean="0"/>
              <a:t>autonomous </a:t>
            </a:r>
            <a:r>
              <a:rPr lang="en-US" dirty="0"/>
              <a:t>machines </a:t>
            </a:r>
          </a:p>
          <a:p>
            <a:endParaRPr lang="en-US" dirty="0"/>
          </a:p>
        </p:txBody>
      </p:sp>
      <p:sp>
        <p:nvSpPr>
          <p:cNvPr id="15" name="Right Triangle 14"/>
          <p:cNvSpPr/>
          <p:nvPr/>
        </p:nvSpPr>
        <p:spPr>
          <a:xfrm rot="13440000" flipV="1">
            <a:off x="688618" y="2799800"/>
            <a:ext cx="159684" cy="18621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600"/>
          </a:p>
        </p:txBody>
      </p:sp>
      <p:sp>
        <p:nvSpPr>
          <p:cNvPr id="16" name="Rectangle 15"/>
          <p:cNvSpPr/>
          <p:nvPr/>
        </p:nvSpPr>
        <p:spPr>
          <a:xfrm flipV="1">
            <a:off x="368710" y="2054979"/>
            <a:ext cx="2485104" cy="886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600"/>
          </a:p>
        </p:txBody>
      </p:sp>
      <p:sp>
        <p:nvSpPr>
          <p:cNvPr id="14" name="Rectangle 13"/>
          <p:cNvSpPr/>
          <p:nvPr/>
        </p:nvSpPr>
        <p:spPr>
          <a:xfrm>
            <a:off x="539361" y="2219803"/>
            <a:ext cx="2308866" cy="526298"/>
          </a:xfrm>
          <a:prstGeom prst="rect">
            <a:avLst/>
          </a:prstGeom>
          <a:solidFill>
            <a:schemeClr val="accent1"/>
          </a:solidFill>
        </p:spPr>
        <p:txBody>
          <a:bodyPr wrap="square" lIns="82296" tIns="41148" rIns="82296" bIns="41148" anchor="ctr">
            <a:spAutoFit/>
          </a:bodyPr>
          <a:lstStyle/>
          <a:p>
            <a:pPr>
              <a:lnSpc>
                <a:spcPct val="90000"/>
              </a:lnSpc>
              <a:spcBef>
                <a:spcPts val="810"/>
              </a:spcBef>
              <a:spcAft>
                <a:spcPts val="810"/>
              </a:spcAft>
            </a:pPr>
            <a:r>
              <a:rPr lang="en-US" sz="1600" dirty="0">
                <a:latin typeface="Trebuchet MS" panose="020B0603020202020204" pitchFamily="34" charset="0"/>
              </a:rPr>
              <a:t>New use cases</a:t>
            </a:r>
            <a:br>
              <a:rPr lang="en-US" sz="1600" dirty="0">
                <a:latin typeface="Trebuchet MS" panose="020B0603020202020204" pitchFamily="34" charset="0"/>
              </a:rPr>
            </a:br>
            <a:r>
              <a:rPr lang="en-US" sz="1600" dirty="0">
                <a:latin typeface="Trebuchet MS" panose="020B0603020202020204" pitchFamily="34" charset="0"/>
              </a:rPr>
              <a:t>demand autonomy</a:t>
            </a:r>
          </a:p>
        </p:txBody>
      </p:sp>
      <p:sp>
        <p:nvSpPr>
          <p:cNvPr id="20" name="Rectangle 19"/>
          <p:cNvSpPr/>
          <p:nvPr/>
        </p:nvSpPr>
        <p:spPr>
          <a:xfrm>
            <a:off x="5448222" y="2135281"/>
            <a:ext cx="2486454" cy="747897"/>
          </a:xfrm>
          <a:prstGeom prst="rect">
            <a:avLst/>
          </a:prstGeom>
          <a:solidFill>
            <a:schemeClr val="accent1"/>
          </a:solidFill>
        </p:spPr>
        <p:txBody>
          <a:bodyPr wrap="square" lIns="82296" tIns="41148" rIns="82296" bIns="41148" anchor="ctr">
            <a:spAutoFit/>
          </a:bodyPr>
          <a:lstStyle/>
          <a:p>
            <a:pPr>
              <a:lnSpc>
                <a:spcPct val="90000"/>
              </a:lnSpc>
              <a:spcBef>
                <a:spcPts val="810"/>
              </a:spcBef>
              <a:spcAft>
                <a:spcPts val="810"/>
              </a:spcAft>
            </a:pPr>
            <a:r>
              <a:rPr lang="en-US" sz="1600" dirty="0">
                <a:latin typeface="Trebuchet MS" panose="020B0603020202020204" pitchFamily="34" charset="0"/>
              </a:rPr>
              <a:t>GPUs deliver superior performance and efficiency</a:t>
            </a:r>
          </a:p>
        </p:txBody>
      </p:sp>
      <p:sp>
        <p:nvSpPr>
          <p:cNvPr id="27" name="Right Triangle 26"/>
          <p:cNvSpPr/>
          <p:nvPr/>
        </p:nvSpPr>
        <p:spPr>
          <a:xfrm rot="13440000" flipV="1">
            <a:off x="3229027" y="2788158"/>
            <a:ext cx="159684" cy="18621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600"/>
          </a:p>
        </p:txBody>
      </p:sp>
      <p:sp>
        <p:nvSpPr>
          <p:cNvPr id="28" name="Rectangle 27"/>
          <p:cNvSpPr/>
          <p:nvPr/>
        </p:nvSpPr>
        <p:spPr>
          <a:xfrm flipV="1">
            <a:off x="2909119" y="2054979"/>
            <a:ext cx="2485104" cy="886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600"/>
          </a:p>
        </p:txBody>
      </p:sp>
      <p:sp>
        <p:nvSpPr>
          <p:cNvPr id="26" name="Rectangle 25"/>
          <p:cNvSpPr/>
          <p:nvPr/>
        </p:nvSpPr>
        <p:spPr>
          <a:xfrm>
            <a:off x="3079770" y="2126257"/>
            <a:ext cx="2308866" cy="747897"/>
          </a:xfrm>
          <a:prstGeom prst="rect">
            <a:avLst/>
          </a:prstGeom>
          <a:solidFill>
            <a:schemeClr val="accent1"/>
          </a:solidFill>
        </p:spPr>
        <p:txBody>
          <a:bodyPr wrap="square" lIns="82296" tIns="41148" rIns="82296" bIns="41148" anchor="ctr">
            <a:spAutoFit/>
          </a:bodyPr>
          <a:lstStyle/>
          <a:p>
            <a:pPr>
              <a:lnSpc>
                <a:spcPct val="90000"/>
              </a:lnSpc>
              <a:spcBef>
                <a:spcPts val="810"/>
              </a:spcBef>
              <a:spcAft>
                <a:spcPts val="810"/>
              </a:spcAft>
            </a:pPr>
            <a:r>
              <a:rPr lang="en-US" sz="1600" dirty="0">
                <a:latin typeface="Trebuchet MS" panose="020B0603020202020204" pitchFamily="34" charset="0"/>
              </a:rPr>
              <a:t>Onboard sensing and</a:t>
            </a:r>
            <a:br>
              <a:rPr lang="en-US" sz="1600" dirty="0">
                <a:latin typeface="Trebuchet MS" panose="020B0603020202020204" pitchFamily="34" charset="0"/>
              </a:rPr>
            </a:br>
            <a:r>
              <a:rPr lang="en-US" sz="1600" dirty="0">
                <a:latin typeface="Trebuchet MS" panose="020B0603020202020204" pitchFamily="34" charset="0"/>
              </a:rPr>
              <a:t>deep learning, </a:t>
            </a:r>
            <a:br>
              <a:rPr lang="en-US" sz="1600" dirty="0">
                <a:latin typeface="Trebuchet MS" panose="020B0603020202020204" pitchFamily="34" charset="0"/>
              </a:rPr>
            </a:br>
            <a:r>
              <a:rPr lang="en-US" sz="1600" dirty="0">
                <a:latin typeface="Trebuchet MS" panose="020B0603020202020204" pitchFamily="34" charset="0"/>
              </a:rPr>
              <a:t>enable autonomy</a:t>
            </a:r>
          </a:p>
        </p:txBody>
      </p:sp>
      <p:grpSp>
        <p:nvGrpSpPr>
          <p:cNvPr id="6" name="Group 5"/>
          <p:cNvGrpSpPr/>
          <p:nvPr/>
        </p:nvGrpSpPr>
        <p:grpSpPr>
          <a:xfrm>
            <a:off x="3315048" y="3169057"/>
            <a:ext cx="294057" cy="1803121"/>
            <a:chOff x="4343400" y="2400300"/>
            <a:chExt cx="353683" cy="1803121"/>
          </a:xfrm>
        </p:grpSpPr>
        <p:sp>
          <p:nvSpPr>
            <p:cNvPr id="3" name="Oval 2"/>
            <p:cNvSpPr/>
            <p:nvPr/>
          </p:nvSpPr>
          <p:spPr>
            <a:xfrm>
              <a:off x="4343400" y="2883446"/>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x</a:t>
              </a:r>
              <a:r>
                <a:rPr lang="en-US" sz="900" b="1" baseline="-25000" dirty="0">
                  <a:solidFill>
                    <a:schemeClr val="bg1"/>
                  </a:solidFill>
                </a:rPr>
                <a:t>2</a:t>
              </a:r>
            </a:p>
          </p:txBody>
        </p:sp>
        <p:sp>
          <p:nvSpPr>
            <p:cNvPr id="35" name="Oval 34"/>
            <p:cNvSpPr/>
            <p:nvPr/>
          </p:nvSpPr>
          <p:spPr>
            <a:xfrm>
              <a:off x="4343400" y="3366592"/>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x</a:t>
              </a:r>
              <a:r>
                <a:rPr lang="en-US" sz="900" b="1" baseline="-25000" dirty="0">
                  <a:solidFill>
                    <a:schemeClr val="bg1"/>
                  </a:solidFill>
                </a:rPr>
                <a:t>3</a:t>
              </a:r>
            </a:p>
          </p:txBody>
        </p:sp>
        <p:sp>
          <p:nvSpPr>
            <p:cNvPr id="36" name="Oval 35"/>
            <p:cNvSpPr/>
            <p:nvPr/>
          </p:nvSpPr>
          <p:spPr>
            <a:xfrm>
              <a:off x="4343400" y="3849738"/>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x</a:t>
              </a:r>
              <a:r>
                <a:rPr lang="en-US" sz="900" b="1" baseline="-25000" dirty="0">
                  <a:solidFill>
                    <a:schemeClr val="bg1"/>
                  </a:solidFill>
                </a:rPr>
                <a:t>4</a:t>
              </a:r>
            </a:p>
          </p:txBody>
        </p:sp>
        <p:sp>
          <p:nvSpPr>
            <p:cNvPr id="37" name="Oval 36"/>
            <p:cNvSpPr/>
            <p:nvPr/>
          </p:nvSpPr>
          <p:spPr>
            <a:xfrm>
              <a:off x="4343400" y="2400300"/>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chemeClr val="bg1"/>
                  </a:solidFill>
                </a:rPr>
                <a:t>x</a:t>
              </a:r>
              <a:r>
                <a:rPr lang="en-US" sz="900" b="1" baseline="-25000" dirty="0">
                  <a:solidFill>
                    <a:schemeClr val="bg1"/>
                  </a:solidFill>
                </a:rPr>
                <a:t>1</a:t>
              </a:r>
            </a:p>
          </p:txBody>
        </p:sp>
      </p:grpSp>
      <p:grpSp>
        <p:nvGrpSpPr>
          <p:cNvPr id="5" name="Group 4"/>
          <p:cNvGrpSpPr/>
          <p:nvPr/>
        </p:nvGrpSpPr>
        <p:grpSpPr>
          <a:xfrm>
            <a:off x="3799024" y="3410630"/>
            <a:ext cx="294057" cy="1319975"/>
            <a:chOff x="5030655" y="2675689"/>
            <a:chExt cx="353683" cy="1319975"/>
          </a:xfrm>
          <a:solidFill>
            <a:schemeClr val="tx1"/>
          </a:solidFill>
        </p:grpSpPr>
        <p:sp>
          <p:nvSpPr>
            <p:cNvPr id="38" name="Oval 37"/>
            <p:cNvSpPr/>
            <p:nvPr/>
          </p:nvSpPr>
          <p:spPr>
            <a:xfrm>
              <a:off x="5030655" y="3158835"/>
              <a:ext cx="353683" cy="353683"/>
            </a:xfrm>
            <a:prstGeom prst="ellips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900" b="1">
                <a:solidFill>
                  <a:schemeClr val="bg1"/>
                </a:solidFill>
              </a:endParaRPr>
            </a:p>
          </p:txBody>
        </p:sp>
        <p:sp>
          <p:nvSpPr>
            <p:cNvPr id="39" name="Oval 38"/>
            <p:cNvSpPr/>
            <p:nvPr/>
          </p:nvSpPr>
          <p:spPr>
            <a:xfrm>
              <a:off x="5030655" y="3641981"/>
              <a:ext cx="353683" cy="353683"/>
            </a:xfrm>
            <a:prstGeom prst="ellips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900" b="1">
                <a:solidFill>
                  <a:schemeClr val="bg1"/>
                </a:solidFill>
              </a:endParaRPr>
            </a:p>
          </p:txBody>
        </p:sp>
        <p:sp>
          <p:nvSpPr>
            <p:cNvPr id="40" name="Oval 39"/>
            <p:cNvSpPr/>
            <p:nvPr/>
          </p:nvSpPr>
          <p:spPr>
            <a:xfrm>
              <a:off x="5030655" y="2675689"/>
              <a:ext cx="353683" cy="353683"/>
            </a:xfrm>
            <a:prstGeom prst="ellips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900" b="1">
                <a:solidFill>
                  <a:schemeClr val="bg1"/>
                </a:solidFill>
              </a:endParaRPr>
            </a:p>
          </p:txBody>
        </p:sp>
      </p:grpSp>
      <p:grpSp>
        <p:nvGrpSpPr>
          <p:cNvPr id="4" name="Group 3"/>
          <p:cNvGrpSpPr/>
          <p:nvPr/>
        </p:nvGrpSpPr>
        <p:grpSpPr>
          <a:xfrm>
            <a:off x="4283000" y="3410630"/>
            <a:ext cx="294057" cy="1319975"/>
            <a:chOff x="5769652" y="2675891"/>
            <a:chExt cx="353683" cy="1319975"/>
          </a:xfrm>
        </p:grpSpPr>
        <p:sp>
          <p:nvSpPr>
            <p:cNvPr id="41" name="Oval 40"/>
            <p:cNvSpPr/>
            <p:nvPr/>
          </p:nvSpPr>
          <p:spPr>
            <a:xfrm>
              <a:off x="5769652" y="3159037"/>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900" b="1">
                <a:solidFill>
                  <a:schemeClr val="bg1"/>
                </a:solidFill>
              </a:endParaRPr>
            </a:p>
          </p:txBody>
        </p:sp>
        <p:sp>
          <p:nvSpPr>
            <p:cNvPr id="42" name="Oval 41"/>
            <p:cNvSpPr/>
            <p:nvPr/>
          </p:nvSpPr>
          <p:spPr>
            <a:xfrm>
              <a:off x="5769652" y="3642183"/>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900" b="1">
                <a:solidFill>
                  <a:schemeClr val="bg1"/>
                </a:solidFill>
              </a:endParaRPr>
            </a:p>
          </p:txBody>
        </p:sp>
        <p:sp>
          <p:nvSpPr>
            <p:cNvPr id="43" name="Oval 42"/>
            <p:cNvSpPr/>
            <p:nvPr/>
          </p:nvSpPr>
          <p:spPr>
            <a:xfrm>
              <a:off x="5769652" y="2675891"/>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900" b="1">
                <a:solidFill>
                  <a:schemeClr val="bg1"/>
                </a:solidFill>
              </a:endParaRPr>
            </a:p>
          </p:txBody>
        </p:sp>
      </p:grpSp>
      <p:grpSp>
        <p:nvGrpSpPr>
          <p:cNvPr id="44" name="Group 43"/>
          <p:cNvGrpSpPr/>
          <p:nvPr/>
        </p:nvGrpSpPr>
        <p:grpSpPr>
          <a:xfrm>
            <a:off x="4766975" y="3410630"/>
            <a:ext cx="294057" cy="1319975"/>
            <a:chOff x="5769652" y="2675891"/>
            <a:chExt cx="353683" cy="1319975"/>
          </a:xfrm>
        </p:grpSpPr>
        <p:sp>
          <p:nvSpPr>
            <p:cNvPr id="45" name="Oval 44"/>
            <p:cNvSpPr/>
            <p:nvPr/>
          </p:nvSpPr>
          <p:spPr>
            <a:xfrm>
              <a:off x="5769652" y="3159037"/>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900" b="1">
                <a:solidFill>
                  <a:schemeClr val="bg1"/>
                </a:solidFill>
              </a:endParaRPr>
            </a:p>
          </p:txBody>
        </p:sp>
        <p:sp>
          <p:nvSpPr>
            <p:cNvPr id="46" name="Oval 45"/>
            <p:cNvSpPr/>
            <p:nvPr/>
          </p:nvSpPr>
          <p:spPr>
            <a:xfrm>
              <a:off x="5769652" y="3642183"/>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900" b="1">
                <a:solidFill>
                  <a:schemeClr val="bg1"/>
                </a:solidFill>
              </a:endParaRPr>
            </a:p>
          </p:txBody>
        </p:sp>
        <p:sp>
          <p:nvSpPr>
            <p:cNvPr id="47" name="Oval 46"/>
            <p:cNvSpPr/>
            <p:nvPr/>
          </p:nvSpPr>
          <p:spPr>
            <a:xfrm>
              <a:off x="5769652" y="2675891"/>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900" b="1">
                <a:solidFill>
                  <a:schemeClr val="bg1"/>
                </a:solidFill>
              </a:endParaRPr>
            </a:p>
          </p:txBody>
        </p:sp>
      </p:grpSp>
      <p:cxnSp>
        <p:nvCxnSpPr>
          <p:cNvPr id="8" name="Straight Arrow Connector 7"/>
          <p:cNvCxnSpPr>
            <a:stCxn id="37" idx="6"/>
            <a:endCxn id="40" idx="1"/>
          </p:cNvCxnSpPr>
          <p:nvPr/>
        </p:nvCxnSpPr>
        <p:spPr>
          <a:xfrm>
            <a:off x="3609105" y="3345899"/>
            <a:ext cx="232983" cy="116527"/>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5"/>
            <a:endCxn id="38" idx="1"/>
          </p:cNvCxnSpPr>
          <p:nvPr/>
        </p:nvCxnSpPr>
        <p:spPr>
          <a:xfrm>
            <a:off x="3566041" y="3470944"/>
            <a:ext cx="276047"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9" idx="1"/>
          </p:cNvCxnSpPr>
          <p:nvPr/>
        </p:nvCxnSpPr>
        <p:spPr>
          <a:xfrm>
            <a:off x="3560935" y="3470944"/>
            <a:ext cx="281153" cy="957774"/>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6" idx="7"/>
            <a:endCxn id="40" idx="3"/>
          </p:cNvCxnSpPr>
          <p:nvPr/>
        </p:nvCxnSpPr>
        <p:spPr>
          <a:xfrm flipV="1">
            <a:off x="3566041" y="3712517"/>
            <a:ext cx="276047" cy="957774"/>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6" idx="7"/>
            <a:endCxn id="38" idx="3"/>
          </p:cNvCxnSpPr>
          <p:nvPr/>
        </p:nvCxnSpPr>
        <p:spPr>
          <a:xfrm flipV="1">
            <a:off x="3566041" y="4195663"/>
            <a:ext cx="276047"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6" idx="6"/>
            <a:endCxn id="39" idx="3"/>
          </p:cNvCxnSpPr>
          <p:nvPr/>
        </p:nvCxnSpPr>
        <p:spPr>
          <a:xfrm flipV="1">
            <a:off x="3609105" y="4678809"/>
            <a:ext cx="232983" cy="1165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 idx="6"/>
            <a:endCxn id="40" idx="2"/>
          </p:cNvCxnSpPr>
          <p:nvPr/>
        </p:nvCxnSpPr>
        <p:spPr>
          <a:xfrm flipV="1">
            <a:off x="3609105" y="3587472"/>
            <a:ext cx="189919" cy="241573"/>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5" idx="7"/>
            <a:endCxn id="40" idx="3"/>
          </p:cNvCxnSpPr>
          <p:nvPr/>
        </p:nvCxnSpPr>
        <p:spPr>
          <a:xfrm flipV="1">
            <a:off x="3566041" y="3712517"/>
            <a:ext cx="276047"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 idx="6"/>
            <a:endCxn id="38" idx="2"/>
          </p:cNvCxnSpPr>
          <p:nvPr/>
        </p:nvCxnSpPr>
        <p:spPr>
          <a:xfrm>
            <a:off x="3609105" y="3829045"/>
            <a:ext cx="189919" cy="241573"/>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 idx="5"/>
            <a:endCxn id="39" idx="1"/>
          </p:cNvCxnSpPr>
          <p:nvPr/>
        </p:nvCxnSpPr>
        <p:spPr>
          <a:xfrm>
            <a:off x="3566041" y="3954090"/>
            <a:ext cx="276047"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5" idx="6"/>
            <a:endCxn id="38" idx="2"/>
          </p:cNvCxnSpPr>
          <p:nvPr/>
        </p:nvCxnSpPr>
        <p:spPr>
          <a:xfrm flipV="1">
            <a:off x="3609105" y="4070618"/>
            <a:ext cx="189919" cy="241573"/>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35" idx="5"/>
            <a:endCxn id="39" idx="2"/>
          </p:cNvCxnSpPr>
          <p:nvPr/>
        </p:nvCxnSpPr>
        <p:spPr>
          <a:xfrm>
            <a:off x="3566041" y="4437236"/>
            <a:ext cx="232983" cy="1165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6"/>
            <a:endCxn id="43" idx="2"/>
          </p:cNvCxnSpPr>
          <p:nvPr/>
        </p:nvCxnSpPr>
        <p:spPr>
          <a:xfrm>
            <a:off x="4093081" y="3587472"/>
            <a:ext cx="189919"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0" idx="5"/>
            <a:endCxn id="41" idx="1"/>
          </p:cNvCxnSpPr>
          <p:nvPr/>
        </p:nvCxnSpPr>
        <p:spPr>
          <a:xfrm>
            <a:off x="4050017" y="3712517"/>
            <a:ext cx="276047"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0" idx="5"/>
            <a:endCxn id="42" idx="1"/>
          </p:cNvCxnSpPr>
          <p:nvPr/>
        </p:nvCxnSpPr>
        <p:spPr>
          <a:xfrm>
            <a:off x="4050017" y="3712517"/>
            <a:ext cx="276047"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8" idx="7"/>
            <a:endCxn id="43" idx="3"/>
          </p:cNvCxnSpPr>
          <p:nvPr/>
        </p:nvCxnSpPr>
        <p:spPr>
          <a:xfrm flipV="1">
            <a:off x="4050017" y="3712517"/>
            <a:ext cx="276047"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38" idx="6"/>
            <a:endCxn id="41" idx="2"/>
          </p:cNvCxnSpPr>
          <p:nvPr/>
        </p:nvCxnSpPr>
        <p:spPr>
          <a:xfrm>
            <a:off x="4093081" y="4070618"/>
            <a:ext cx="189919"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38" idx="5"/>
            <a:endCxn id="42" idx="1"/>
          </p:cNvCxnSpPr>
          <p:nvPr/>
        </p:nvCxnSpPr>
        <p:spPr>
          <a:xfrm>
            <a:off x="4050017" y="4195663"/>
            <a:ext cx="276047"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39" idx="7"/>
            <a:endCxn id="43" idx="3"/>
          </p:cNvCxnSpPr>
          <p:nvPr/>
        </p:nvCxnSpPr>
        <p:spPr>
          <a:xfrm flipV="1">
            <a:off x="4050017" y="3712517"/>
            <a:ext cx="276047"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7"/>
            <a:endCxn id="41" idx="3"/>
          </p:cNvCxnSpPr>
          <p:nvPr/>
        </p:nvCxnSpPr>
        <p:spPr>
          <a:xfrm flipV="1">
            <a:off x="4050017" y="4195663"/>
            <a:ext cx="276047"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9" idx="6"/>
            <a:endCxn id="42" idx="2"/>
          </p:cNvCxnSpPr>
          <p:nvPr/>
        </p:nvCxnSpPr>
        <p:spPr>
          <a:xfrm>
            <a:off x="4093081" y="4553764"/>
            <a:ext cx="189919"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43" idx="6"/>
            <a:endCxn id="47" idx="2"/>
          </p:cNvCxnSpPr>
          <p:nvPr/>
        </p:nvCxnSpPr>
        <p:spPr>
          <a:xfrm>
            <a:off x="4577057" y="3587472"/>
            <a:ext cx="1899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43" idx="5"/>
            <a:endCxn id="45" idx="1"/>
          </p:cNvCxnSpPr>
          <p:nvPr/>
        </p:nvCxnSpPr>
        <p:spPr>
          <a:xfrm>
            <a:off x="4533993" y="3712517"/>
            <a:ext cx="276046"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43" idx="5"/>
            <a:endCxn id="46" idx="1"/>
          </p:cNvCxnSpPr>
          <p:nvPr/>
        </p:nvCxnSpPr>
        <p:spPr>
          <a:xfrm>
            <a:off x="4533993" y="3712517"/>
            <a:ext cx="276046"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41" idx="7"/>
            <a:endCxn id="47" idx="3"/>
          </p:cNvCxnSpPr>
          <p:nvPr/>
        </p:nvCxnSpPr>
        <p:spPr>
          <a:xfrm flipV="1">
            <a:off x="4533993" y="3712517"/>
            <a:ext cx="276046"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1" idx="6"/>
            <a:endCxn id="45" idx="2"/>
          </p:cNvCxnSpPr>
          <p:nvPr/>
        </p:nvCxnSpPr>
        <p:spPr>
          <a:xfrm>
            <a:off x="4577057" y="4070618"/>
            <a:ext cx="1899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41" idx="5"/>
            <a:endCxn id="46" idx="1"/>
          </p:cNvCxnSpPr>
          <p:nvPr/>
        </p:nvCxnSpPr>
        <p:spPr>
          <a:xfrm>
            <a:off x="4533993" y="4195663"/>
            <a:ext cx="276046"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42" idx="6"/>
            <a:endCxn id="46" idx="2"/>
          </p:cNvCxnSpPr>
          <p:nvPr/>
        </p:nvCxnSpPr>
        <p:spPr>
          <a:xfrm>
            <a:off x="4577057" y="4553764"/>
            <a:ext cx="1899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42" idx="7"/>
            <a:endCxn id="45" idx="3"/>
          </p:cNvCxnSpPr>
          <p:nvPr/>
        </p:nvCxnSpPr>
        <p:spPr>
          <a:xfrm flipV="1">
            <a:off x="4533993" y="4195663"/>
            <a:ext cx="276046"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42" idx="7"/>
            <a:endCxn id="47" idx="3"/>
          </p:cNvCxnSpPr>
          <p:nvPr/>
        </p:nvCxnSpPr>
        <p:spPr>
          <a:xfrm flipV="1">
            <a:off x="4533993" y="3712517"/>
            <a:ext cx="276046"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9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2205546781"/>
              </p:ext>
            </p:extLst>
          </p:nvPr>
        </p:nvGraphicFramePr>
        <p:xfrm>
          <a:off x="500634" y="1051399"/>
          <a:ext cx="7043166"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4" name="Left Brace 3"/>
          <p:cNvSpPr/>
          <p:nvPr/>
        </p:nvSpPr>
        <p:spPr>
          <a:xfrm rot="16200000">
            <a:off x="5063175" y="3568473"/>
            <a:ext cx="282102" cy="3897342"/>
          </a:xfrm>
          <a:prstGeom prst="leftBrace">
            <a:avLst>
              <a:gd name="adj1" fmla="val 112057"/>
              <a:gd name="adj2"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lIns="82296" tIns="41148" rIns="82296" bIns="41148" rtlCol="0" anchor="ctr"/>
          <a:lstStyle/>
          <a:p>
            <a:pPr algn="ctr"/>
            <a:endParaRPr lang="en-US">
              <a:solidFill>
                <a:schemeClr val="accent1"/>
              </a:solidFill>
            </a:endParaRPr>
          </a:p>
        </p:txBody>
      </p:sp>
      <p:sp>
        <p:nvSpPr>
          <p:cNvPr id="5" name="TextBox 4"/>
          <p:cNvSpPr txBox="1"/>
          <p:nvPr/>
        </p:nvSpPr>
        <p:spPr>
          <a:xfrm>
            <a:off x="4051636" y="5675276"/>
            <a:ext cx="2321597" cy="30746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dirty="0" smtClean="0">
                <a:solidFill>
                  <a:schemeClr val="accent1"/>
                </a:solidFill>
              </a:rPr>
              <a:t>Deep Learning on GPUs</a:t>
            </a:r>
          </a:p>
        </p:txBody>
      </p:sp>
      <p:sp>
        <p:nvSpPr>
          <p:cNvPr id="6" name="Title 5"/>
          <p:cNvSpPr>
            <a:spLocks noGrp="1"/>
          </p:cNvSpPr>
          <p:nvPr>
            <p:ph type="title"/>
          </p:nvPr>
        </p:nvSpPr>
        <p:spPr>
          <a:xfrm>
            <a:off x="373761" y="347472"/>
            <a:ext cx="7482078" cy="923330"/>
          </a:xfrm>
        </p:spPr>
        <p:txBody>
          <a:bodyPr/>
          <a:lstStyle/>
          <a:p>
            <a:r>
              <a:rPr lang="en-US" dirty="0" smtClean="0"/>
              <a:t/>
            </a:r>
            <a:br>
              <a:rPr lang="en-US" dirty="0" smtClean="0"/>
            </a:br>
            <a:r>
              <a:rPr lang="en-US" dirty="0" smtClean="0"/>
              <a:t>How </a:t>
            </a:r>
            <a:r>
              <a:rPr lang="en-US" dirty="0" smtClean="0"/>
              <a:t>far has autonomy come?</a:t>
            </a:r>
            <a:endParaRPr lang="en-US" dirty="0"/>
          </a:p>
        </p:txBody>
      </p:sp>
      <p:sp>
        <p:nvSpPr>
          <p:cNvPr id="8" name="Text Placeholder 7"/>
          <p:cNvSpPr>
            <a:spLocks noGrp="1"/>
          </p:cNvSpPr>
          <p:nvPr>
            <p:ph type="body" sz="quarter" idx="10"/>
          </p:nvPr>
        </p:nvSpPr>
        <p:spPr/>
        <p:txBody>
          <a:bodyPr/>
          <a:lstStyle/>
          <a:p>
            <a:r>
              <a:rPr lang="en-US" dirty="0" err="1" smtClean="0"/>
              <a:t>ImageNet</a:t>
            </a:r>
            <a:r>
              <a:rPr lang="en-US" dirty="0" smtClean="0"/>
              <a:t> classification accuracy</a:t>
            </a:r>
            <a:endParaRPr lang="en-US" dirty="0"/>
          </a:p>
        </p:txBody>
      </p:sp>
    </p:spTree>
    <p:extLst>
      <p:ext uri="{BB962C8B-B14F-4D97-AF65-F5344CB8AC3E}">
        <p14:creationId xmlns:p14="http://schemas.microsoft.com/office/powerpoint/2010/main" val="342139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17314" y="1"/>
            <a:ext cx="6212286" cy="6182833"/>
          </a:xfrm>
          <a:prstGeom prst="rect">
            <a:avLst/>
          </a:prstGeom>
        </p:spPr>
      </p:pic>
      <p:sp>
        <p:nvSpPr>
          <p:cNvPr id="15" name="Freeform 14"/>
          <p:cNvSpPr/>
          <p:nvPr/>
        </p:nvSpPr>
        <p:spPr>
          <a:xfrm>
            <a:off x="1945759" y="-74428"/>
            <a:ext cx="6323714" cy="2583712"/>
          </a:xfrm>
          <a:custGeom>
            <a:avLst/>
            <a:gdLst>
              <a:gd name="connsiteX0" fmla="*/ 85061 w 8431619"/>
              <a:gd name="connsiteY0" fmla="*/ 2573079 h 2583712"/>
              <a:gd name="connsiteX1" fmla="*/ 4518837 w 8431619"/>
              <a:gd name="connsiteY1" fmla="*/ 2179675 h 2583712"/>
              <a:gd name="connsiteX2" fmla="*/ 6815470 w 8431619"/>
              <a:gd name="connsiteY2" fmla="*/ 2147777 h 2583712"/>
              <a:gd name="connsiteX3" fmla="*/ 8431619 w 8431619"/>
              <a:gd name="connsiteY3" fmla="*/ 2232837 h 2583712"/>
              <a:gd name="connsiteX4" fmla="*/ 8410354 w 8431619"/>
              <a:gd name="connsiteY4" fmla="*/ 0 h 2583712"/>
              <a:gd name="connsiteX5" fmla="*/ 7570382 w 8431619"/>
              <a:gd name="connsiteY5" fmla="*/ 74428 h 2583712"/>
              <a:gd name="connsiteX6" fmla="*/ 6602819 w 8431619"/>
              <a:gd name="connsiteY6" fmla="*/ 244549 h 2583712"/>
              <a:gd name="connsiteX7" fmla="*/ 4922875 w 8431619"/>
              <a:gd name="connsiteY7" fmla="*/ 467833 h 2583712"/>
              <a:gd name="connsiteX8" fmla="*/ 3721396 w 8431619"/>
              <a:gd name="connsiteY8" fmla="*/ 552893 h 2583712"/>
              <a:gd name="connsiteX9" fmla="*/ 1477926 w 8431619"/>
              <a:gd name="connsiteY9" fmla="*/ 818707 h 2583712"/>
              <a:gd name="connsiteX10" fmla="*/ 21265 w 8431619"/>
              <a:gd name="connsiteY10" fmla="*/ 882502 h 2583712"/>
              <a:gd name="connsiteX11" fmla="*/ 0 w 8431619"/>
              <a:gd name="connsiteY11" fmla="*/ 2583712 h 258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31619" h="2583712">
                <a:moveTo>
                  <a:pt x="85061" y="2573079"/>
                </a:moveTo>
                <a:lnTo>
                  <a:pt x="4518837" y="2179675"/>
                </a:lnTo>
                <a:lnTo>
                  <a:pt x="6815470" y="2147777"/>
                </a:lnTo>
                <a:lnTo>
                  <a:pt x="8431619" y="2232837"/>
                </a:lnTo>
                <a:lnTo>
                  <a:pt x="8410354" y="0"/>
                </a:lnTo>
                <a:lnTo>
                  <a:pt x="7570382" y="74428"/>
                </a:lnTo>
                <a:lnTo>
                  <a:pt x="6602819" y="244549"/>
                </a:lnTo>
                <a:lnTo>
                  <a:pt x="4922875" y="467833"/>
                </a:lnTo>
                <a:lnTo>
                  <a:pt x="3721396" y="552893"/>
                </a:lnTo>
                <a:lnTo>
                  <a:pt x="1477926" y="818707"/>
                </a:lnTo>
                <a:lnTo>
                  <a:pt x="21265" y="882502"/>
                </a:lnTo>
                <a:lnTo>
                  <a:pt x="0" y="2583712"/>
                </a:lnTo>
              </a:path>
            </a:pathLst>
          </a:custGeom>
          <a:solidFill>
            <a:schemeClr val="accent6">
              <a:lumMod val="20000"/>
              <a:lumOff val="80000"/>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61" name="Rectangle 60"/>
          <p:cNvSpPr/>
          <p:nvPr/>
        </p:nvSpPr>
        <p:spPr>
          <a:xfrm>
            <a:off x="3534085" y="2358340"/>
            <a:ext cx="485023" cy="1086610"/>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63" name="Rectangle 62"/>
          <p:cNvSpPr/>
          <p:nvPr/>
        </p:nvSpPr>
        <p:spPr>
          <a:xfrm>
            <a:off x="2551815" y="1892596"/>
            <a:ext cx="717697" cy="474938"/>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65" name="Rectangle 64"/>
          <p:cNvSpPr/>
          <p:nvPr/>
        </p:nvSpPr>
        <p:spPr>
          <a:xfrm>
            <a:off x="2910664" y="2788044"/>
            <a:ext cx="567600" cy="795128"/>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66" name="Rectangle 65"/>
          <p:cNvSpPr/>
          <p:nvPr/>
        </p:nvSpPr>
        <p:spPr>
          <a:xfrm>
            <a:off x="6725094" y="2409236"/>
            <a:ext cx="425302" cy="1099250"/>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67" name="Rectangle 66"/>
          <p:cNvSpPr/>
          <p:nvPr/>
        </p:nvSpPr>
        <p:spPr>
          <a:xfrm>
            <a:off x="5123457" y="2547109"/>
            <a:ext cx="425302" cy="1099250"/>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13" name="Freeform 12"/>
          <p:cNvSpPr/>
          <p:nvPr/>
        </p:nvSpPr>
        <p:spPr>
          <a:xfrm>
            <a:off x="4441753" y="4019108"/>
            <a:ext cx="1020725" cy="1818167"/>
          </a:xfrm>
          <a:custGeom>
            <a:avLst/>
            <a:gdLst>
              <a:gd name="connsiteX0" fmla="*/ 0 w 1360967"/>
              <a:gd name="connsiteY0" fmla="*/ 0 h 1818167"/>
              <a:gd name="connsiteX1" fmla="*/ 1275907 w 1360967"/>
              <a:gd name="connsiteY1" fmla="*/ 340242 h 1818167"/>
              <a:gd name="connsiteX2" fmla="*/ 1212112 w 1360967"/>
              <a:gd name="connsiteY2" fmla="*/ 627321 h 1818167"/>
              <a:gd name="connsiteX3" fmla="*/ 1360967 w 1360967"/>
              <a:gd name="connsiteY3" fmla="*/ 669851 h 1818167"/>
              <a:gd name="connsiteX4" fmla="*/ 1073888 w 1360967"/>
              <a:gd name="connsiteY4" fmla="*/ 1818167 h 181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967" h="1818167">
                <a:moveTo>
                  <a:pt x="0" y="0"/>
                </a:moveTo>
                <a:lnTo>
                  <a:pt x="1275907" y="340242"/>
                </a:lnTo>
                <a:lnTo>
                  <a:pt x="1212112" y="627321"/>
                </a:lnTo>
                <a:lnTo>
                  <a:pt x="1360967" y="669851"/>
                </a:lnTo>
                <a:lnTo>
                  <a:pt x="1073888" y="181816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14" name="Freeform 13"/>
          <p:cNvSpPr/>
          <p:nvPr/>
        </p:nvSpPr>
        <p:spPr>
          <a:xfrm>
            <a:off x="1969682" y="-85060"/>
            <a:ext cx="6347637" cy="2583711"/>
          </a:xfrm>
          <a:custGeom>
            <a:avLst/>
            <a:gdLst>
              <a:gd name="connsiteX0" fmla="*/ 4231758 w 8463516"/>
              <a:gd name="connsiteY0" fmla="*/ 2200939 h 2583711"/>
              <a:gd name="connsiteX1" fmla="*/ 7283302 w 8463516"/>
              <a:gd name="connsiteY1" fmla="*/ 2147776 h 2583711"/>
              <a:gd name="connsiteX2" fmla="*/ 8335925 w 8463516"/>
              <a:gd name="connsiteY2" fmla="*/ 2232837 h 2583711"/>
              <a:gd name="connsiteX3" fmla="*/ 8463516 w 8463516"/>
              <a:gd name="connsiteY3" fmla="*/ 2115879 h 2583711"/>
              <a:gd name="connsiteX4" fmla="*/ 8452884 w 8463516"/>
              <a:gd name="connsiteY4" fmla="*/ 0 h 2583711"/>
              <a:gd name="connsiteX5" fmla="*/ 7517218 w 8463516"/>
              <a:gd name="connsiteY5" fmla="*/ 74427 h 2583711"/>
              <a:gd name="connsiteX6" fmla="*/ 6783572 w 8463516"/>
              <a:gd name="connsiteY6" fmla="*/ 244548 h 2583711"/>
              <a:gd name="connsiteX7" fmla="*/ 4412511 w 8463516"/>
              <a:gd name="connsiteY7" fmla="*/ 542260 h 2583711"/>
              <a:gd name="connsiteX8" fmla="*/ 2264735 w 8463516"/>
              <a:gd name="connsiteY8" fmla="*/ 744279 h 2583711"/>
              <a:gd name="connsiteX9" fmla="*/ 382772 w 8463516"/>
              <a:gd name="connsiteY9" fmla="*/ 903767 h 2583711"/>
              <a:gd name="connsiteX10" fmla="*/ 0 w 8463516"/>
              <a:gd name="connsiteY10" fmla="*/ 925032 h 2583711"/>
              <a:gd name="connsiteX11" fmla="*/ 0 w 8463516"/>
              <a:gd name="connsiteY11" fmla="*/ 2583711 h 2583711"/>
              <a:gd name="connsiteX12" fmla="*/ 2775098 w 8463516"/>
              <a:gd name="connsiteY12" fmla="*/ 2349795 h 2583711"/>
              <a:gd name="connsiteX13" fmla="*/ 4284921 w 8463516"/>
              <a:gd name="connsiteY13" fmla="*/ 2190307 h 2583711"/>
              <a:gd name="connsiteX14" fmla="*/ 4284921 w 8463516"/>
              <a:gd name="connsiteY14" fmla="*/ 2190307 h 258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63516" h="2583711">
                <a:moveTo>
                  <a:pt x="4231758" y="2200939"/>
                </a:moveTo>
                <a:lnTo>
                  <a:pt x="7283302" y="2147776"/>
                </a:lnTo>
                <a:lnTo>
                  <a:pt x="8335925" y="2232837"/>
                </a:lnTo>
                <a:lnTo>
                  <a:pt x="8463516" y="2115879"/>
                </a:lnTo>
                <a:lnTo>
                  <a:pt x="8452884" y="0"/>
                </a:lnTo>
                <a:lnTo>
                  <a:pt x="7517218" y="74427"/>
                </a:lnTo>
                <a:lnTo>
                  <a:pt x="6783572" y="244548"/>
                </a:lnTo>
                <a:lnTo>
                  <a:pt x="4412511" y="542260"/>
                </a:lnTo>
                <a:lnTo>
                  <a:pt x="2264735" y="744279"/>
                </a:lnTo>
                <a:lnTo>
                  <a:pt x="382772" y="903767"/>
                </a:lnTo>
                <a:lnTo>
                  <a:pt x="0" y="925032"/>
                </a:lnTo>
                <a:lnTo>
                  <a:pt x="0" y="2583711"/>
                </a:lnTo>
                <a:lnTo>
                  <a:pt x="2775098" y="2349795"/>
                </a:lnTo>
                <a:lnTo>
                  <a:pt x="4284921" y="2190307"/>
                </a:lnTo>
                <a:lnTo>
                  <a:pt x="4284921" y="219030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76" name="Rectangle 75"/>
          <p:cNvSpPr/>
          <p:nvPr/>
        </p:nvSpPr>
        <p:spPr>
          <a:xfrm>
            <a:off x="7511904" y="1655016"/>
            <a:ext cx="717697" cy="474938"/>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17" name="Freeform 16"/>
          <p:cNvSpPr/>
          <p:nvPr/>
        </p:nvSpPr>
        <p:spPr>
          <a:xfrm>
            <a:off x="3381154" y="3413051"/>
            <a:ext cx="2296632" cy="2902689"/>
          </a:xfrm>
          <a:custGeom>
            <a:avLst/>
            <a:gdLst>
              <a:gd name="connsiteX0" fmla="*/ 1095153 w 3062176"/>
              <a:gd name="connsiteY0" fmla="*/ 0 h 2902689"/>
              <a:gd name="connsiteX1" fmla="*/ 1935125 w 3062176"/>
              <a:gd name="connsiteY1" fmla="*/ 170121 h 2902689"/>
              <a:gd name="connsiteX2" fmla="*/ 1956390 w 3062176"/>
              <a:gd name="connsiteY2" fmla="*/ 74428 h 2902689"/>
              <a:gd name="connsiteX3" fmla="*/ 3062176 w 3062176"/>
              <a:gd name="connsiteY3" fmla="*/ 318977 h 2902689"/>
              <a:gd name="connsiteX4" fmla="*/ 2977116 w 3062176"/>
              <a:gd name="connsiteY4" fmla="*/ 935665 h 2902689"/>
              <a:gd name="connsiteX5" fmla="*/ 2860158 w 3062176"/>
              <a:gd name="connsiteY5" fmla="*/ 1265275 h 2902689"/>
              <a:gd name="connsiteX6" fmla="*/ 2860158 w 3062176"/>
              <a:gd name="connsiteY6" fmla="*/ 1265275 h 2902689"/>
              <a:gd name="connsiteX7" fmla="*/ 2785730 w 3062176"/>
              <a:gd name="connsiteY7" fmla="*/ 1233377 h 2902689"/>
              <a:gd name="connsiteX8" fmla="*/ 2498651 w 3062176"/>
              <a:gd name="connsiteY8" fmla="*/ 2445489 h 2902689"/>
              <a:gd name="connsiteX9" fmla="*/ 2317897 w 3062176"/>
              <a:gd name="connsiteY9" fmla="*/ 2371061 h 2902689"/>
              <a:gd name="connsiteX10" fmla="*/ 2169042 w 3062176"/>
              <a:gd name="connsiteY10" fmla="*/ 2902689 h 2902689"/>
              <a:gd name="connsiteX11" fmla="*/ 0 w 3062176"/>
              <a:gd name="connsiteY11" fmla="*/ 2892056 h 2902689"/>
              <a:gd name="connsiteX12" fmla="*/ 159488 w 3062176"/>
              <a:gd name="connsiteY12" fmla="*/ 2232837 h 2902689"/>
              <a:gd name="connsiteX13" fmla="*/ 425302 w 3062176"/>
              <a:gd name="connsiteY13" fmla="*/ 1733107 h 2902689"/>
              <a:gd name="connsiteX14" fmla="*/ 520995 w 3062176"/>
              <a:gd name="connsiteY14" fmla="*/ 1733107 h 2902689"/>
              <a:gd name="connsiteX15" fmla="*/ 595423 w 3062176"/>
              <a:gd name="connsiteY15" fmla="*/ 1371600 h 2902689"/>
              <a:gd name="connsiteX16" fmla="*/ 701748 w 3062176"/>
              <a:gd name="connsiteY16" fmla="*/ 1318437 h 2902689"/>
              <a:gd name="connsiteX17" fmla="*/ 776176 w 3062176"/>
              <a:gd name="connsiteY17" fmla="*/ 1265275 h 2902689"/>
              <a:gd name="connsiteX18" fmla="*/ 1095153 w 3062176"/>
              <a:gd name="connsiteY18" fmla="*/ 0 h 29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2176" h="2902689">
                <a:moveTo>
                  <a:pt x="1095153" y="0"/>
                </a:moveTo>
                <a:lnTo>
                  <a:pt x="1935125" y="170121"/>
                </a:lnTo>
                <a:lnTo>
                  <a:pt x="1956390" y="74428"/>
                </a:lnTo>
                <a:lnTo>
                  <a:pt x="3062176" y="318977"/>
                </a:lnTo>
                <a:lnTo>
                  <a:pt x="2977116" y="935665"/>
                </a:lnTo>
                <a:lnTo>
                  <a:pt x="2860158" y="1265275"/>
                </a:lnTo>
                <a:lnTo>
                  <a:pt x="2860158" y="1265275"/>
                </a:lnTo>
                <a:lnTo>
                  <a:pt x="2785730" y="1233377"/>
                </a:lnTo>
                <a:lnTo>
                  <a:pt x="2498651" y="2445489"/>
                </a:lnTo>
                <a:lnTo>
                  <a:pt x="2317897" y="2371061"/>
                </a:lnTo>
                <a:lnTo>
                  <a:pt x="2169042" y="2902689"/>
                </a:lnTo>
                <a:lnTo>
                  <a:pt x="0" y="2892056"/>
                </a:lnTo>
                <a:lnTo>
                  <a:pt x="159488" y="2232837"/>
                </a:lnTo>
                <a:lnTo>
                  <a:pt x="425302" y="1733107"/>
                </a:lnTo>
                <a:lnTo>
                  <a:pt x="520995" y="1733107"/>
                </a:lnTo>
                <a:lnTo>
                  <a:pt x="595423" y="1371600"/>
                </a:lnTo>
                <a:lnTo>
                  <a:pt x="701748" y="1318437"/>
                </a:lnTo>
                <a:lnTo>
                  <a:pt x="776176" y="1265275"/>
                </a:lnTo>
                <a:lnTo>
                  <a:pt x="1095153" y="0"/>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18" name="Freeform 17"/>
          <p:cNvSpPr/>
          <p:nvPr/>
        </p:nvSpPr>
        <p:spPr>
          <a:xfrm>
            <a:off x="1977656" y="3551274"/>
            <a:ext cx="2065375" cy="2806996"/>
          </a:xfrm>
          <a:custGeom>
            <a:avLst/>
            <a:gdLst>
              <a:gd name="connsiteX0" fmla="*/ 552893 w 2753833"/>
              <a:gd name="connsiteY0" fmla="*/ 0 h 2806996"/>
              <a:gd name="connsiteX1" fmla="*/ 2254103 w 2753833"/>
              <a:gd name="connsiteY1" fmla="*/ 414670 h 2806996"/>
              <a:gd name="connsiteX2" fmla="*/ 2658140 w 2753833"/>
              <a:gd name="connsiteY2" fmla="*/ 478466 h 2806996"/>
              <a:gd name="connsiteX3" fmla="*/ 2647507 w 2753833"/>
              <a:gd name="connsiteY3" fmla="*/ 606056 h 2806996"/>
              <a:gd name="connsiteX4" fmla="*/ 2753833 w 2753833"/>
              <a:gd name="connsiteY4" fmla="*/ 648586 h 2806996"/>
              <a:gd name="connsiteX5" fmla="*/ 2615610 w 2753833"/>
              <a:gd name="connsiteY5" fmla="*/ 1137684 h 2806996"/>
              <a:gd name="connsiteX6" fmla="*/ 2456121 w 2753833"/>
              <a:gd name="connsiteY6" fmla="*/ 1233377 h 2806996"/>
              <a:gd name="connsiteX7" fmla="*/ 2402959 w 2753833"/>
              <a:gd name="connsiteY7" fmla="*/ 1594884 h 2806996"/>
              <a:gd name="connsiteX8" fmla="*/ 2307266 w 2753833"/>
              <a:gd name="connsiteY8" fmla="*/ 1584252 h 2806996"/>
              <a:gd name="connsiteX9" fmla="*/ 2030819 w 2753833"/>
              <a:gd name="connsiteY9" fmla="*/ 2062717 h 2806996"/>
              <a:gd name="connsiteX10" fmla="*/ 1871331 w 2753833"/>
              <a:gd name="connsiteY10" fmla="*/ 2700670 h 2806996"/>
              <a:gd name="connsiteX11" fmla="*/ 0 w 2753833"/>
              <a:gd name="connsiteY11" fmla="*/ 2806996 h 2806996"/>
              <a:gd name="connsiteX12" fmla="*/ 0 w 2753833"/>
              <a:gd name="connsiteY12" fmla="*/ 616689 h 2806996"/>
              <a:gd name="connsiteX13" fmla="*/ 552893 w 2753833"/>
              <a:gd name="connsiteY13" fmla="*/ 0 h 280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833" h="2806996">
                <a:moveTo>
                  <a:pt x="552893" y="0"/>
                </a:moveTo>
                <a:lnTo>
                  <a:pt x="2254103" y="414670"/>
                </a:lnTo>
                <a:lnTo>
                  <a:pt x="2658140" y="478466"/>
                </a:lnTo>
                <a:lnTo>
                  <a:pt x="2647507" y="606056"/>
                </a:lnTo>
                <a:lnTo>
                  <a:pt x="2753833" y="648586"/>
                </a:lnTo>
                <a:lnTo>
                  <a:pt x="2615610" y="1137684"/>
                </a:lnTo>
                <a:lnTo>
                  <a:pt x="2456121" y="1233377"/>
                </a:lnTo>
                <a:lnTo>
                  <a:pt x="2402959" y="1594884"/>
                </a:lnTo>
                <a:lnTo>
                  <a:pt x="2307266" y="1584252"/>
                </a:lnTo>
                <a:lnTo>
                  <a:pt x="2030819" y="2062717"/>
                </a:lnTo>
                <a:lnTo>
                  <a:pt x="1871331" y="2700670"/>
                </a:lnTo>
                <a:lnTo>
                  <a:pt x="0" y="2806996"/>
                </a:lnTo>
                <a:lnTo>
                  <a:pt x="0" y="616689"/>
                </a:lnTo>
                <a:lnTo>
                  <a:pt x="552893" y="0"/>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19" name="Freeform 18"/>
          <p:cNvSpPr/>
          <p:nvPr/>
        </p:nvSpPr>
        <p:spPr>
          <a:xfrm>
            <a:off x="5382733" y="3327991"/>
            <a:ext cx="2153093" cy="3019646"/>
          </a:xfrm>
          <a:custGeom>
            <a:avLst/>
            <a:gdLst>
              <a:gd name="connsiteX0" fmla="*/ 0 w 2870790"/>
              <a:gd name="connsiteY0" fmla="*/ 2923953 h 3019646"/>
              <a:gd name="connsiteX1" fmla="*/ 244549 w 2870790"/>
              <a:gd name="connsiteY1" fmla="*/ 1903228 h 3019646"/>
              <a:gd name="connsiteX2" fmla="*/ 244549 w 2870790"/>
              <a:gd name="connsiteY2" fmla="*/ 1903228 h 3019646"/>
              <a:gd name="connsiteX3" fmla="*/ 138223 w 2870790"/>
              <a:gd name="connsiteY3" fmla="*/ 1807535 h 3019646"/>
              <a:gd name="connsiteX4" fmla="*/ 510363 w 2870790"/>
              <a:gd name="connsiteY4" fmla="*/ 42530 h 3019646"/>
              <a:gd name="connsiteX5" fmla="*/ 893135 w 2870790"/>
              <a:gd name="connsiteY5" fmla="*/ 138223 h 3019646"/>
              <a:gd name="connsiteX6" fmla="*/ 1063256 w 2870790"/>
              <a:gd name="connsiteY6" fmla="*/ 0 h 3019646"/>
              <a:gd name="connsiteX7" fmla="*/ 1701209 w 2870790"/>
              <a:gd name="connsiteY7" fmla="*/ 170121 h 3019646"/>
              <a:gd name="connsiteX8" fmla="*/ 2020186 w 2870790"/>
              <a:gd name="connsiteY8" fmla="*/ 53162 h 3019646"/>
              <a:gd name="connsiteX9" fmla="*/ 2721935 w 2870790"/>
              <a:gd name="connsiteY9" fmla="*/ 233916 h 3019646"/>
              <a:gd name="connsiteX10" fmla="*/ 2870790 w 2870790"/>
              <a:gd name="connsiteY10" fmla="*/ 350874 h 3019646"/>
              <a:gd name="connsiteX11" fmla="*/ 2519916 w 2870790"/>
              <a:gd name="connsiteY11" fmla="*/ 2328530 h 3019646"/>
              <a:gd name="connsiteX12" fmla="*/ 2307265 w 2870790"/>
              <a:gd name="connsiteY12" fmla="*/ 2296632 h 3019646"/>
              <a:gd name="connsiteX13" fmla="*/ 2179674 w 2870790"/>
              <a:gd name="connsiteY13" fmla="*/ 3019646 h 3019646"/>
              <a:gd name="connsiteX14" fmla="*/ 0 w 2870790"/>
              <a:gd name="connsiteY14" fmla="*/ 2923953 h 301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0790" h="3019646">
                <a:moveTo>
                  <a:pt x="0" y="2923953"/>
                </a:moveTo>
                <a:lnTo>
                  <a:pt x="244549" y="1903228"/>
                </a:lnTo>
                <a:lnTo>
                  <a:pt x="244549" y="1903228"/>
                </a:lnTo>
                <a:lnTo>
                  <a:pt x="138223" y="1807535"/>
                </a:lnTo>
                <a:lnTo>
                  <a:pt x="510363" y="42530"/>
                </a:lnTo>
                <a:lnTo>
                  <a:pt x="893135" y="138223"/>
                </a:lnTo>
                <a:lnTo>
                  <a:pt x="1063256" y="0"/>
                </a:lnTo>
                <a:lnTo>
                  <a:pt x="1701209" y="170121"/>
                </a:lnTo>
                <a:lnTo>
                  <a:pt x="2020186" y="53162"/>
                </a:lnTo>
                <a:lnTo>
                  <a:pt x="2721935" y="233916"/>
                </a:lnTo>
                <a:lnTo>
                  <a:pt x="2870790" y="350874"/>
                </a:lnTo>
                <a:lnTo>
                  <a:pt x="2519916" y="2328530"/>
                </a:lnTo>
                <a:lnTo>
                  <a:pt x="2307265" y="2296632"/>
                </a:lnTo>
                <a:lnTo>
                  <a:pt x="2179674" y="3019646"/>
                </a:lnTo>
                <a:lnTo>
                  <a:pt x="0" y="2923953"/>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20" name="Freeform 19"/>
          <p:cNvSpPr/>
          <p:nvPr/>
        </p:nvSpPr>
        <p:spPr>
          <a:xfrm>
            <a:off x="7137105" y="3519378"/>
            <a:ext cx="1212111" cy="2870790"/>
          </a:xfrm>
          <a:custGeom>
            <a:avLst/>
            <a:gdLst>
              <a:gd name="connsiteX0" fmla="*/ 265813 w 1616148"/>
              <a:gd name="connsiteY0" fmla="*/ 1786270 h 2870790"/>
              <a:gd name="connsiteX1" fmla="*/ 404037 w 1616148"/>
              <a:gd name="connsiteY1" fmla="*/ 1828800 h 2870790"/>
              <a:gd name="connsiteX2" fmla="*/ 425302 w 1616148"/>
              <a:gd name="connsiteY2" fmla="*/ 1711842 h 2870790"/>
              <a:gd name="connsiteX3" fmla="*/ 478465 w 1616148"/>
              <a:gd name="connsiteY3" fmla="*/ 1658679 h 2870790"/>
              <a:gd name="connsiteX4" fmla="*/ 308344 w 1616148"/>
              <a:gd name="connsiteY4" fmla="*/ 1552353 h 2870790"/>
              <a:gd name="connsiteX5" fmla="*/ 552893 w 1616148"/>
              <a:gd name="connsiteY5" fmla="*/ 191386 h 2870790"/>
              <a:gd name="connsiteX6" fmla="*/ 1020725 w 1616148"/>
              <a:gd name="connsiteY6" fmla="*/ 191386 h 2870790"/>
              <a:gd name="connsiteX7" fmla="*/ 1031358 w 1616148"/>
              <a:gd name="connsiteY7" fmla="*/ 106325 h 2870790"/>
              <a:gd name="connsiteX8" fmla="*/ 1180213 w 1616148"/>
              <a:gd name="connsiteY8" fmla="*/ 106325 h 2870790"/>
              <a:gd name="connsiteX9" fmla="*/ 1212111 w 1616148"/>
              <a:gd name="connsiteY9" fmla="*/ 31897 h 2870790"/>
              <a:gd name="connsiteX10" fmla="*/ 1605516 w 1616148"/>
              <a:gd name="connsiteY10" fmla="*/ 0 h 2870790"/>
              <a:gd name="connsiteX11" fmla="*/ 1616148 w 1616148"/>
              <a:gd name="connsiteY11" fmla="*/ 2870790 h 2870790"/>
              <a:gd name="connsiteX12" fmla="*/ 233916 w 1616148"/>
              <a:gd name="connsiteY12" fmla="*/ 2711302 h 2870790"/>
              <a:gd name="connsiteX13" fmla="*/ 212651 w 1616148"/>
              <a:gd name="connsiteY13" fmla="*/ 2636874 h 2870790"/>
              <a:gd name="connsiteX14" fmla="*/ 85060 w 1616148"/>
              <a:gd name="connsiteY14" fmla="*/ 2477386 h 2870790"/>
              <a:gd name="connsiteX15" fmla="*/ 0 w 1616148"/>
              <a:gd name="connsiteY15" fmla="*/ 2264735 h 2870790"/>
              <a:gd name="connsiteX16" fmla="*/ 10632 w 1616148"/>
              <a:gd name="connsiteY16" fmla="*/ 2105246 h 2870790"/>
              <a:gd name="connsiteX17" fmla="*/ 212651 w 1616148"/>
              <a:gd name="connsiteY17" fmla="*/ 2126511 h 2870790"/>
              <a:gd name="connsiteX18" fmla="*/ 265813 w 1616148"/>
              <a:gd name="connsiteY18" fmla="*/ 1786270 h 287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6148" h="2870790">
                <a:moveTo>
                  <a:pt x="265813" y="1786270"/>
                </a:moveTo>
                <a:lnTo>
                  <a:pt x="404037" y="1828800"/>
                </a:lnTo>
                <a:lnTo>
                  <a:pt x="425302" y="1711842"/>
                </a:lnTo>
                <a:lnTo>
                  <a:pt x="478465" y="1658679"/>
                </a:lnTo>
                <a:lnTo>
                  <a:pt x="308344" y="1552353"/>
                </a:lnTo>
                <a:lnTo>
                  <a:pt x="552893" y="191386"/>
                </a:lnTo>
                <a:lnTo>
                  <a:pt x="1020725" y="191386"/>
                </a:lnTo>
                <a:lnTo>
                  <a:pt x="1031358" y="106325"/>
                </a:lnTo>
                <a:lnTo>
                  <a:pt x="1180213" y="106325"/>
                </a:lnTo>
                <a:lnTo>
                  <a:pt x="1212111" y="31897"/>
                </a:lnTo>
                <a:lnTo>
                  <a:pt x="1605516" y="0"/>
                </a:lnTo>
                <a:lnTo>
                  <a:pt x="1616148" y="2870790"/>
                </a:lnTo>
                <a:lnTo>
                  <a:pt x="233916" y="2711302"/>
                </a:lnTo>
                <a:lnTo>
                  <a:pt x="212651" y="2636874"/>
                </a:lnTo>
                <a:lnTo>
                  <a:pt x="85060" y="2477386"/>
                </a:lnTo>
                <a:lnTo>
                  <a:pt x="0" y="2264735"/>
                </a:lnTo>
                <a:lnTo>
                  <a:pt x="10632" y="2105246"/>
                </a:lnTo>
                <a:lnTo>
                  <a:pt x="212651" y="2126511"/>
                </a:lnTo>
                <a:lnTo>
                  <a:pt x="265813" y="1786270"/>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cxnSp>
        <p:nvCxnSpPr>
          <p:cNvPr id="22" name="Straight Connector 21"/>
          <p:cNvCxnSpPr/>
          <p:nvPr/>
        </p:nvCxnSpPr>
        <p:spPr>
          <a:xfrm flipH="1">
            <a:off x="4098851" y="3519378"/>
            <a:ext cx="430619" cy="2317897"/>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Connector 151"/>
          <p:cNvCxnSpPr>
            <a:endCxn id="17" idx="12"/>
          </p:cNvCxnSpPr>
          <p:nvPr/>
        </p:nvCxnSpPr>
        <p:spPr>
          <a:xfrm flipH="1" flipV="1">
            <a:off x="3500770" y="5645889"/>
            <a:ext cx="598082" cy="19138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p:cNvCxnSpPr/>
          <p:nvPr/>
        </p:nvCxnSpPr>
        <p:spPr>
          <a:xfrm flipH="1" flipV="1">
            <a:off x="4441751" y="4019109"/>
            <a:ext cx="1172239" cy="30834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Straight Connector 153"/>
          <p:cNvCxnSpPr/>
          <p:nvPr/>
        </p:nvCxnSpPr>
        <p:spPr>
          <a:xfrm flipH="1">
            <a:off x="5175398" y="3715175"/>
            <a:ext cx="31898" cy="30393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5" name="Straight Connector 154"/>
          <p:cNvCxnSpPr/>
          <p:nvPr/>
        </p:nvCxnSpPr>
        <p:spPr>
          <a:xfrm>
            <a:off x="2105247" y="4253024"/>
            <a:ext cx="1164265" cy="34024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Straight Connector 155"/>
          <p:cNvCxnSpPr>
            <a:stCxn id="18" idx="1"/>
          </p:cNvCxnSpPr>
          <p:nvPr/>
        </p:nvCxnSpPr>
        <p:spPr>
          <a:xfrm flipH="1">
            <a:off x="3397245" y="3965944"/>
            <a:ext cx="270988" cy="62732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Straight Connector 156"/>
          <p:cNvCxnSpPr/>
          <p:nvPr/>
        </p:nvCxnSpPr>
        <p:spPr>
          <a:xfrm flipH="1" flipV="1">
            <a:off x="3419558" y="4756071"/>
            <a:ext cx="5317" cy="39340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Straight Connector 157"/>
          <p:cNvCxnSpPr/>
          <p:nvPr/>
        </p:nvCxnSpPr>
        <p:spPr>
          <a:xfrm flipV="1">
            <a:off x="3201608" y="5147267"/>
            <a:ext cx="224925" cy="115894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Straight Connector 159"/>
          <p:cNvCxnSpPr/>
          <p:nvPr/>
        </p:nvCxnSpPr>
        <p:spPr>
          <a:xfrm flipV="1">
            <a:off x="1853292" y="4678327"/>
            <a:ext cx="586882" cy="196702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Straight Connector 164"/>
          <p:cNvCxnSpPr/>
          <p:nvPr/>
        </p:nvCxnSpPr>
        <p:spPr>
          <a:xfrm>
            <a:off x="2376376" y="4327452"/>
            <a:ext cx="63797" cy="35087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Straight Connector 168"/>
          <p:cNvCxnSpPr/>
          <p:nvPr/>
        </p:nvCxnSpPr>
        <p:spPr>
          <a:xfrm flipV="1">
            <a:off x="5352057" y="4274288"/>
            <a:ext cx="46625" cy="35087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Straight Connector 171"/>
          <p:cNvCxnSpPr/>
          <p:nvPr/>
        </p:nvCxnSpPr>
        <p:spPr>
          <a:xfrm flipH="1" flipV="1">
            <a:off x="5359421" y="4635795"/>
            <a:ext cx="189339" cy="4253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Straight Connector 175"/>
          <p:cNvCxnSpPr/>
          <p:nvPr/>
        </p:nvCxnSpPr>
        <p:spPr>
          <a:xfrm flipH="1" flipV="1">
            <a:off x="5613991" y="5454503"/>
            <a:ext cx="614030" cy="19138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p:cNvCxnSpPr/>
          <p:nvPr/>
        </p:nvCxnSpPr>
        <p:spPr>
          <a:xfrm flipH="1">
            <a:off x="6228022" y="4575545"/>
            <a:ext cx="114300" cy="103135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p:cNvCxnSpPr/>
          <p:nvPr/>
        </p:nvCxnSpPr>
        <p:spPr>
          <a:xfrm flipV="1">
            <a:off x="6228022" y="3519377"/>
            <a:ext cx="114301" cy="80807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p:cNvCxnSpPr/>
          <p:nvPr/>
        </p:nvCxnSpPr>
        <p:spPr>
          <a:xfrm flipH="1" flipV="1">
            <a:off x="6342321" y="3530010"/>
            <a:ext cx="738963" cy="235307"/>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p:cNvCxnSpPr/>
          <p:nvPr/>
        </p:nvCxnSpPr>
        <p:spPr>
          <a:xfrm flipH="1" flipV="1">
            <a:off x="6228022" y="4327451"/>
            <a:ext cx="231258" cy="9569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p:cNvCxnSpPr/>
          <p:nvPr/>
        </p:nvCxnSpPr>
        <p:spPr>
          <a:xfrm flipH="1">
            <a:off x="6343650" y="4449723"/>
            <a:ext cx="114964" cy="7797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Straight Connector 193"/>
          <p:cNvCxnSpPr/>
          <p:nvPr/>
        </p:nvCxnSpPr>
        <p:spPr>
          <a:xfrm flipV="1">
            <a:off x="6092456" y="4527697"/>
            <a:ext cx="249865" cy="239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p:cNvCxnSpPr/>
          <p:nvPr/>
        </p:nvCxnSpPr>
        <p:spPr>
          <a:xfrm>
            <a:off x="5988788" y="5156794"/>
            <a:ext cx="228600" cy="45010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p:cNvCxnSpPr/>
          <p:nvPr/>
        </p:nvCxnSpPr>
        <p:spPr>
          <a:xfrm flipV="1">
            <a:off x="5988788" y="4539659"/>
            <a:ext cx="103667" cy="61713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p:cNvCxnSpPr/>
          <p:nvPr/>
        </p:nvCxnSpPr>
        <p:spPr>
          <a:xfrm>
            <a:off x="5645888" y="5091223"/>
            <a:ext cx="342900" cy="6556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p:cNvCxnSpPr/>
          <p:nvPr/>
        </p:nvCxnSpPr>
        <p:spPr>
          <a:xfrm flipH="1">
            <a:off x="5613990" y="5091224"/>
            <a:ext cx="31898" cy="36327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p:cNvCxnSpPr/>
          <p:nvPr/>
        </p:nvCxnSpPr>
        <p:spPr>
          <a:xfrm flipV="1">
            <a:off x="5964864" y="3327992"/>
            <a:ext cx="191387" cy="119970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p:cNvCxnSpPr/>
          <p:nvPr/>
        </p:nvCxnSpPr>
        <p:spPr>
          <a:xfrm flipV="1">
            <a:off x="5988789" y="4364664"/>
            <a:ext cx="233914" cy="1382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Straight Connector 215"/>
          <p:cNvCxnSpPr>
            <a:endCxn id="20" idx="6"/>
          </p:cNvCxnSpPr>
          <p:nvPr/>
        </p:nvCxnSpPr>
        <p:spPr>
          <a:xfrm flipH="1" flipV="1">
            <a:off x="7902649" y="3710763"/>
            <a:ext cx="87719" cy="54226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Straight Connector 218"/>
          <p:cNvCxnSpPr/>
          <p:nvPr/>
        </p:nvCxnSpPr>
        <p:spPr>
          <a:xfrm flipV="1">
            <a:off x="7806956" y="4270746"/>
            <a:ext cx="183412" cy="57748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Straight Connector 221"/>
          <p:cNvCxnSpPr/>
          <p:nvPr/>
        </p:nvCxnSpPr>
        <p:spPr>
          <a:xfrm>
            <a:off x="7408236" y="4678327"/>
            <a:ext cx="398721" cy="15948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Straight Connector 224"/>
          <p:cNvCxnSpPr/>
          <p:nvPr/>
        </p:nvCxnSpPr>
        <p:spPr>
          <a:xfrm flipH="1" flipV="1">
            <a:off x="7806956" y="4837815"/>
            <a:ext cx="95693" cy="2658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Straight Connector 227"/>
          <p:cNvCxnSpPr/>
          <p:nvPr/>
        </p:nvCxnSpPr>
        <p:spPr>
          <a:xfrm flipH="1">
            <a:off x="7854803" y="4864396"/>
            <a:ext cx="43860" cy="408467"/>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Straight Connector 230"/>
          <p:cNvCxnSpPr>
            <a:stCxn id="20" idx="3"/>
          </p:cNvCxnSpPr>
          <p:nvPr/>
        </p:nvCxnSpPr>
        <p:spPr>
          <a:xfrm>
            <a:off x="7495954" y="5178056"/>
            <a:ext cx="358848" cy="9480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Straight Connector 233"/>
          <p:cNvCxnSpPr/>
          <p:nvPr/>
        </p:nvCxnSpPr>
        <p:spPr>
          <a:xfrm flipH="1">
            <a:off x="7934549" y="4433777"/>
            <a:ext cx="326951" cy="44125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Straight Connector 236"/>
          <p:cNvCxnSpPr/>
          <p:nvPr/>
        </p:nvCxnSpPr>
        <p:spPr>
          <a:xfrm flipH="1" flipV="1">
            <a:off x="7990368" y="4270746"/>
            <a:ext cx="385432" cy="9391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Straight Connector 239"/>
          <p:cNvCxnSpPr>
            <a:endCxn id="20" idx="7"/>
          </p:cNvCxnSpPr>
          <p:nvPr/>
        </p:nvCxnSpPr>
        <p:spPr>
          <a:xfrm flipH="1" flipV="1">
            <a:off x="7910624" y="3625702"/>
            <a:ext cx="438593" cy="1608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Straight Connector 242"/>
          <p:cNvCxnSpPr/>
          <p:nvPr/>
        </p:nvCxnSpPr>
        <p:spPr>
          <a:xfrm flipH="1" flipV="1">
            <a:off x="7551776" y="5518297"/>
            <a:ext cx="839974" cy="28707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Straight Connector 245"/>
          <p:cNvCxnSpPr/>
          <p:nvPr/>
        </p:nvCxnSpPr>
        <p:spPr>
          <a:xfrm flipH="1" flipV="1">
            <a:off x="7854802" y="5272863"/>
            <a:ext cx="374798" cy="46871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Straight Connector 249"/>
          <p:cNvCxnSpPr/>
          <p:nvPr/>
        </p:nvCxnSpPr>
        <p:spPr>
          <a:xfrm flipV="1">
            <a:off x="7432161" y="5518297"/>
            <a:ext cx="143540" cy="112705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Straight Connector 252"/>
          <p:cNvCxnSpPr/>
          <p:nvPr/>
        </p:nvCxnSpPr>
        <p:spPr>
          <a:xfrm>
            <a:off x="3269513" y="4559486"/>
            <a:ext cx="116959" cy="337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Straight Connector 255"/>
          <p:cNvCxnSpPr/>
          <p:nvPr/>
        </p:nvCxnSpPr>
        <p:spPr>
          <a:xfrm flipH="1">
            <a:off x="3246434" y="4542765"/>
            <a:ext cx="23079" cy="16480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Straight Connector 260"/>
          <p:cNvCxnSpPr/>
          <p:nvPr/>
        </p:nvCxnSpPr>
        <p:spPr>
          <a:xfrm flipH="1">
            <a:off x="3360734" y="4592755"/>
            <a:ext cx="23079" cy="16480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Straight Connector 261"/>
          <p:cNvCxnSpPr/>
          <p:nvPr/>
        </p:nvCxnSpPr>
        <p:spPr>
          <a:xfrm>
            <a:off x="3252143" y="4711886"/>
            <a:ext cx="116959" cy="337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Straight Connector 263"/>
          <p:cNvCxnSpPr/>
          <p:nvPr/>
        </p:nvCxnSpPr>
        <p:spPr>
          <a:xfrm flipH="1" flipV="1">
            <a:off x="3372272" y="4745667"/>
            <a:ext cx="49944" cy="1040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Straight Connector 266"/>
          <p:cNvCxnSpPr/>
          <p:nvPr/>
        </p:nvCxnSpPr>
        <p:spPr>
          <a:xfrm flipH="1">
            <a:off x="3383812" y="4593266"/>
            <a:ext cx="45188" cy="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Straight Connector 270"/>
          <p:cNvCxnSpPr/>
          <p:nvPr/>
        </p:nvCxnSpPr>
        <p:spPr>
          <a:xfrm flipV="1">
            <a:off x="5462478" y="5468680"/>
            <a:ext cx="151514" cy="84706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74" name="Straight Connector 273"/>
          <p:cNvCxnSpPr/>
          <p:nvPr/>
        </p:nvCxnSpPr>
        <p:spPr>
          <a:xfrm flipH="1">
            <a:off x="7081285" y="3661128"/>
            <a:ext cx="166250" cy="10418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77" name="Straight Connector 276"/>
          <p:cNvCxnSpPr/>
          <p:nvPr/>
        </p:nvCxnSpPr>
        <p:spPr>
          <a:xfrm>
            <a:off x="7247535" y="3661128"/>
            <a:ext cx="170132" cy="607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Straight Connector 279"/>
          <p:cNvCxnSpPr/>
          <p:nvPr/>
        </p:nvCxnSpPr>
        <p:spPr>
          <a:xfrm flipV="1">
            <a:off x="7209131" y="3927845"/>
            <a:ext cx="115214" cy="102692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p:cNvCxnSpPr/>
          <p:nvPr/>
        </p:nvCxnSpPr>
        <p:spPr>
          <a:xfrm flipH="1">
            <a:off x="7323430" y="3847796"/>
            <a:ext cx="188474" cy="8004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Straight Connector 285"/>
          <p:cNvCxnSpPr/>
          <p:nvPr/>
        </p:nvCxnSpPr>
        <p:spPr>
          <a:xfrm flipH="1">
            <a:off x="7209130" y="4864396"/>
            <a:ext cx="162615" cy="9037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Straight Connector 288"/>
          <p:cNvCxnSpPr/>
          <p:nvPr/>
        </p:nvCxnSpPr>
        <p:spPr>
          <a:xfrm flipV="1">
            <a:off x="5207296" y="3681418"/>
            <a:ext cx="168074" cy="3375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Straight Connector 291"/>
          <p:cNvCxnSpPr/>
          <p:nvPr/>
        </p:nvCxnSpPr>
        <p:spPr>
          <a:xfrm flipH="1" flipV="1">
            <a:off x="5107615" y="3615766"/>
            <a:ext cx="99680" cy="907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Straight Connector 297"/>
          <p:cNvCxnSpPr/>
          <p:nvPr/>
        </p:nvCxnSpPr>
        <p:spPr>
          <a:xfrm flipH="1" flipV="1">
            <a:off x="5062538" y="3715177"/>
            <a:ext cx="112860" cy="30436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1" name="Straight Connector 300"/>
          <p:cNvCxnSpPr/>
          <p:nvPr/>
        </p:nvCxnSpPr>
        <p:spPr>
          <a:xfrm flipH="1">
            <a:off x="5072063" y="3563974"/>
            <a:ext cx="22538" cy="16390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5" name="Straight Connector 304"/>
          <p:cNvCxnSpPr/>
          <p:nvPr/>
        </p:nvCxnSpPr>
        <p:spPr>
          <a:xfrm flipH="1">
            <a:off x="5386388" y="3684625"/>
            <a:ext cx="22538" cy="16390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Straight Connector 305"/>
          <p:cNvCxnSpPr/>
          <p:nvPr/>
        </p:nvCxnSpPr>
        <p:spPr>
          <a:xfrm flipV="1">
            <a:off x="5191347" y="3847796"/>
            <a:ext cx="195042" cy="16207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Straight Connector 311"/>
          <p:cNvCxnSpPr/>
          <p:nvPr/>
        </p:nvCxnSpPr>
        <p:spPr>
          <a:xfrm flipH="1">
            <a:off x="7371745" y="3727876"/>
            <a:ext cx="45923" cy="12065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Connector 314"/>
          <p:cNvCxnSpPr/>
          <p:nvPr/>
        </p:nvCxnSpPr>
        <p:spPr>
          <a:xfrm>
            <a:off x="7371744" y="3847796"/>
            <a:ext cx="60415" cy="400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18" name="Straight Connector 317"/>
          <p:cNvCxnSpPr/>
          <p:nvPr/>
        </p:nvCxnSpPr>
        <p:spPr>
          <a:xfrm flipH="1">
            <a:off x="6815138" y="3727877"/>
            <a:ext cx="161925" cy="6032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Straight Connector 320"/>
          <p:cNvCxnSpPr>
            <a:endCxn id="20" idx="5"/>
          </p:cNvCxnSpPr>
          <p:nvPr/>
        </p:nvCxnSpPr>
        <p:spPr>
          <a:xfrm flipV="1">
            <a:off x="7417667" y="3710764"/>
            <a:ext cx="134108" cy="1114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24" name="Straight Connector 323"/>
          <p:cNvCxnSpPr>
            <a:stCxn id="17" idx="17"/>
          </p:cNvCxnSpPr>
          <p:nvPr/>
        </p:nvCxnSpPr>
        <p:spPr>
          <a:xfrm>
            <a:off x="3963286" y="4678326"/>
            <a:ext cx="124933" cy="7254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27" name="Straight Connector 326"/>
          <p:cNvCxnSpPr/>
          <p:nvPr/>
        </p:nvCxnSpPr>
        <p:spPr>
          <a:xfrm flipH="1">
            <a:off x="3963286" y="4758071"/>
            <a:ext cx="114300" cy="46738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Straight Connector 329"/>
          <p:cNvCxnSpPr>
            <a:endCxn id="17" idx="14"/>
          </p:cNvCxnSpPr>
          <p:nvPr/>
        </p:nvCxnSpPr>
        <p:spPr>
          <a:xfrm flipH="1" flipV="1">
            <a:off x="3771900" y="5146159"/>
            <a:ext cx="209993" cy="7930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16" name="Rectangle 15"/>
          <p:cNvSpPr/>
          <p:nvPr/>
        </p:nvSpPr>
        <p:spPr>
          <a:xfrm>
            <a:off x="0" y="1"/>
            <a:ext cx="2017314" cy="61828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48" name="TextBox 47"/>
          <p:cNvSpPr txBox="1"/>
          <p:nvPr/>
        </p:nvSpPr>
        <p:spPr>
          <a:xfrm>
            <a:off x="-66576" y="3181674"/>
            <a:ext cx="1884618"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r">
              <a:lnSpc>
                <a:spcPct val="90000"/>
              </a:lnSpc>
            </a:pPr>
            <a:r>
              <a:rPr lang="en-US" sz="1400" b="1" dirty="0">
                <a:solidFill>
                  <a:schemeClr val="bg1"/>
                </a:solidFill>
              </a:rPr>
              <a:t>Object Classification</a:t>
            </a:r>
          </a:p>
        </p:txBody>
      </p:sp>
      <p:sp>
        <p:nvSpPr>
          <p:cNvPr id="50" name="TextBox 49"/>
          <p:cNvSpPr txBox="1"/>
          <p:nvPr/>
        </p:nvSpPr>
        <p:spPr>
          <a:xfrm>
            <a:off x="-71386" y="5499791"/>
            <a:ext cx="1889427"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r">
              <a:lnSpc>
                <a:spcPct val="90000"/>
              </a:lnSpc>
            </a:pPr>
            <a:r>
              <a:rPr lang="en-US" sz="1400" dirty="0">
                <a:solidFill>
                  <a:schemeClr val="bg1"/>
                </a:solidFill>
              </a:rPr>
              <a:t>Localization/Mapping</a:t>
            </a:r>
          </a:p>
        </p:txBody>
      </p:sp>
      <p:sp>
        <p:nvSpPr>
          <p:cNvPr id="52" name="TextBox 51"/>
          <p:cNvSpPr txBox="1"/>
          <p:nvPr/>
        </p:nvSpPr>
        <p:spPr>
          <a:xfrm>
            <a:off x="119883" y="4668776"/>
            <a:ext cx="1698157"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r">
              <a:lnSpc>
                <a:spcPct val="90000"/>
              </a:lnSpc>
            </a:pPr>
            <a:r>
              <a:rPr lang="en-US" sz="1400" dirty="0">
                <a:solidFill>
                  <a:schemeClr val="bg1"/>
                </a:solidFill>
              </a:rPr>
              <a:t>Collision Avoidance</a:t>
            </a:r>
          </a:p>
        </p:txBody>
      </p:sp>
      <p:sp>
        <p:nvSpPr>
          <p:cNvPr id="58" name="TextBox 57"/>
          <p:cNvSpPr txBox="1"/>
          <p:nvPr/>
        </p:nvSpPr>
        <p:spPr>
          <a:xfrm>
            <a:off x="200354" y="5084284"/>
            <a:ext cx="1617686"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r">
              <a:lnSpc>
                <a:spcPct val="90000"/>
              </a:lnSpc>
            </a:pPr>
            <a:r>
              <a:rPr lang="en-US" sz="1400" dirty="0">
                <a:solidFill>
                  <a:schemeClr val="bg1"/>
                </a:solidFill>
              </a:rPr>
              <a:t>3D Reconstruction</a:t>
            </a:r>
          </a:p>
        </p:txBody>
      </p:sp>
      <p:sp>
        <p:nvSpPr>
          <p:cNvPr id="69" name="TextBox 68"/>
          <p:cNvSpPr txBox="1"/>
          <p:nvPr/>
        </p:nvSpPr>
        <p:spPr>
          <a:xfrm>
            <a:off x="552181" y="3761203"/>
            <a:ext cx="1265859"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r">
              <a:lnSpc>
                <a:spcPct val="90000"/>
              </a:lnSpc>
            </a:pPr>
            <a:r>
              <a:rPr lang="en-US" sz="1400" dirty="0">
                <a:solidFill>
                  <a:schemeClr val="bg1"/>
                </a:solidFill>
              </a:rPr>
              <a:t>Segmentation</a:t>
            </a:r>
          </a:p>
        </p:txBody>
      </p:sp>
      <p:cxnSp>
        <p:nvCxnSpPr>
          <p:cNvPr id="344" name="Straight Connector 343"/>
          <p:cNvCxnSpPr/>
          <p:nvPr/>
        </p:nvCxnSpPr>
        <p:spPr>
          <a:xfrm flipV="1">
            <a:off x="1842361" y="4648945"/>
            <a:ext cx="1474470" cy="572496"/>
          </a:xfrm>
          <a:prstGeom prst="line">
            <a:avLst/>
          </a:prstGeom>
          <a:solidFill>
            <a:schemeClr val="accent5">
              <a:alpha val="25000"/>
            </a:schemeClr>
          </a:solidFill>
          <a:ln w="19050">
            <a:solidFill>
              <a:schemeClr val="bg1"/>
            </a:solidFill>
            <a:headEnd w="lg" len="lg"/>
            <a:tailEnd type="oval" w="lg" len="lg"/>
          </a:ln>
        </p:spPr>
        <p:style>
          <a:lnRef idx="2">
            <a:schemeClr val="accent1">
              <a:shade val="50000"/>
            </a:schemeClr>
          </a:lnRef>
          <a:fillRef idx="1">
            <a:schemeClr val="accent1"/>
          </a:fillRef>
          <a:effectRef idx="0">
            <a:schemeClr val="accent1"/>
          </a:effectRef>
          <a:fontRef idx="minor">
            <a:schemeClr val="lt1"/>
          </a:fontRef>
        </p:style>
      </p:cxnSp>
      <p:cxnSp>
        <p:nvCxnSpPr>
          <p:cNvPr id="347" name="Straight Connector 346"/>
          <p:cNvCxnSpPr/>
          <p:nvPr/>
        </p:nvCxnSpPr>
        <p:spPr>
          <a:xfrm>
            <a:off x="1818041" y="3921476"/>
            <a:ext cx="687281" cy="23711"/>
          </a:xfrm>
          <a:prstGeom prst="line">
            <a:avLst/>
          </a:prstGeom>
          <a:solidFill>
            <a:schemeClr val="accent5">
              <a:alpha val="25000"/>
            </a:schemeClr>
          </a:solidFill>
          <a:ln w="25400">
            <a:solidFill>
              <a:schemeClr val="bg1"/>
            </a:solidFill>
            <a:headEnd w="lg" len="lg"/>
            <a:tailEnd type="oval" w="lg" len="lg"/>
          </a:ln>
        </p:spPr>
        <p:style>
          <a:lnRef idx="2">
            <a:schemeClr val="accent1">
              <a:shade val="50000"/>
            </a:schemeClr>
          </a:lnRef>
          <a:fillRef idx="1">
            <a:schemeClr val="accent1"/>
          </a:fillRef>
          <a:effectRef idx="0">
            <a:schemeClr val="accent1"/>
          </a:effectRef>
          <a:fontRef idx="minor">
            <a:schemeClr val="lt1"/>
          </a:fontRef>
        </p:style>
      </p:cxnSp>
      <p:pic>
        <p:nvPicPr>
          <p:cNvPr id="3" name="Picture 2"/>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25000" contrast="25000"/>
                    </a14:imgEffect>
                  </a14:imgLayer>
                </a14:imgProps>
              </a:ext>
              <a:ext uri="{28A0092B-C50C-407E-A947-70E740481C1C}">
                <a14:useLocalDpi xmlns:a14="http://schemas.microsoft.com/office/drawing/2010/main"/>
              </a:ext>
            </a:extLst>
          </a:blip>
          <a:stretch>
            <a:fillRect/>
          </a:stretch>
        </p:blipFill>
        <p:spPr>
          <a:xfrm rot="17316271">
            <a:off x="113123" y="351767"/>
            <a:ext cx="3068362" cy="2121292"/>
          </a:xfrm>
          <a:prstGeom prst="rect">
            <a:avLst/>
          </a:prstGeom>
          <a:effectLst>
            <a:outerShdw blurRad="101600" dist="38100" dir="8100000" sx="101000" sy="101000" algn="tr" rotWithShape="0">
              <a:prstClr val="black">
                <a:alpha val="47000"/>
              </a:prstClr>
            </a:outerShdw>
          </a:effectLst>
        </p:spPr>
      </p:pic>
      <p:cxnSp>
        <p:nvCxnSpPr>
          <p:cNvPr id="92" name="Straight Connector 91"/>
          <p:cNvCxnSpPr>
            <a:stCxn id="48" idx="3"/>
          </p:cNvCxnSpPr>
          <p:nvPr/>
        </p:nvCxnSpPr>
        <p:spPr>
          <a:xfrm flipV="1">
            <a:off x="1818042" y="2980850"/>
            <a:ext cx="1101545" cy="339324"/>
          </a:xfrm>
          <a:prstGeom prst="line">
            <a:avLst/>
          </a:prstGeom>
          <a:solidFill>
            <a:schemeClr val="accent5">
              <a:alpha val="25000"/>
            </a:schemeClr>
          </a:solidFill>
          <a:ln w="25400">
            <a:solidFill>
              <a:schemeClr val="bg1"/>
            </a:solidFill>
            <a:headEnd w="lg" len="lg"/>
            <a:tailEnd type="oval" w="lg" len="lg"/>
          </a:ln>
        </p:spPr>
        <p:style>
          <a:lnRef idx="2">
            <a:schemeClr val="accent1">
              <a:shade val="50000"/>
            </a:schemeClr>
          </a:lnRef>
          <a:fillRef idx="1">
            <a:schemeClr val="accent1"/>
          </a:fillRef>
          <a:effectRef idx="0">
            <a:schemeClr val="accent1"/>
          </a:effectRef>
          <a:fontRef idx="minor">
            <a:schemeClr val="lt1"/>
          </a:fontRef>
        </p:style>
      </p:cxnSp>
      <p:grpSp>
        <p:nvGrpSpPr>
          <p:cNvPr id="23" name="Group 22"/>
          <p:cNvGrpSpPr/>
          <p:nvPr/>
        </p:nvGrpSpPr>
        <p:grpSpPr>
          <a:xfrm>
            <a:off x="1560051" y="4591235"/>
            <a:ext cx="276616" cy="1280160"/>
            <a:chOff x="2080066" y="4569463"/>
            <a:chExt cx="368821" cy="1280160"/>
          </a:xfrm>
        </p:grpSpPr>
        <p:cxnSp>
          <p:nvCxnSpPr>
            <p:cNvPr id="10" name="Straight Connector 9"/>
            <p:cNvCxnSpPr/>
            <p:nvPr/>
          </p:nvCxnSpPr>
          <p:spPr>
            <a:xfrm>
              <a:off x="2448887" y="4569463"/>
              <a:ext cx="0" cy="128016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a:off x="2262946" y="4393662"/>
              <a:ext cx="0" cy="36576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a:off x="2262946" y="5658935"/>
              <a:ext cx="0" cy="36576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78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Oval 198"/>
          <p:cNvSpPr/>
          <p:nvPr/>
        </p:nvSpPr>
        <p:spPr>
          <a:xfrm>
            <a:off x="3252409" y="465627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03" name="Oval 202"/>
          <p:cNvSpPr/>
          <p:nvPr/>
        </p:nvSpPr>
        <p:spPr>
          <a:xfrm>
            <a:off x="3149116" y="478581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07" name="Oval 206"/>
          <p:cNvSpPr/>
          <p:nvPr/>
        </p:nvSpPr>
        <p:spPr>
          <a:xfrm>
            <a:off x="3045823" y="491535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cxnSp>
        <p:nvCxnSpPr>
          <p:cNvPr id="283" name="Straight Connector 282"/>
          <p:cNvCxnSpPr>
            <a:stCxn id="212" idx="2"/>
            <a:endCxn id="203" idx="6"/>
          </p:cNvCxnSpPr>
          <p:nvPr/>
        </p:nvCxnSpPr>
        <p:spPr>
          <a:xfrm flipH="1">
            <a:off x="3523519" y="4469390"/>
            <a:ext cx="200587" cy="487624"/>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H="1">
            <a:off x="3267248" y="4473420"/>
            <a:ext cx="526104" cy="6171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4" name="Title 2"/>
          <p:cNvSpPr>
            <a:spLocks noGrp="1"/>
          </p:cNvSpPr>
          <p:nvPr>
            <p:ph type="title"/>
          </p:nvPr>
        </p:nvSpPr>
        <p:spPr>
          <a:xfrm>
            <a:off x="373761" y="347472"/>
            <a:ext cx="7482078" cy="1394228"/>
          </a:xfrm>
        </p:spPr>
        <p:txBody>
          <a:bodyPr/>
          <a:lstStyle/>
          <a:p>
            <a:r>
              <a:rPr lang="en-US" sz="3200" dirty="0" smtClean="0"/>
              <a:t/>
            </a:r>
            <a:br>
              <a:rPr lang="en-US" sz="3200" dirty="0" smtClean="0"/>
            </a:br>
            <a:r>
              <a:rPr lang="en-US" sz="3200" dirty="0" smtClean="0"/>
              <a:t>Machine </a:t>
            </a:r>
            <a:r>
              <a:rPr lang="en-US" sz="3200" dirty="0"/>
              <a:t>Learning using</a:t>
            </a:r>
            <a:r>
              <a:rPr lang="en-US" dirty="0" smtClean="0"/>
              <a:t/>
            </a:r>
            <a:br>
              <a:rPr lang="en-US" dirty="0" smtClean="0"/>
            </a:br>
            <a:endParaRPr lang="en-US" dirty="0"/>
          </a:p>
        </p:txBody>
      </p:sp>
      <p:sp>
        <p:nvSpPr>
          <p:cNvPr id="3" name="Text Placeholder 2"/>
          <p:cNvSpPr>
            <a:spLocks noGrp="1"/>
          </p:cNvSpPr>
          <p:nvPr>
            <p:ph type="body" sz="quarter" idx="10"/>
          </p:nvPr>
        </p:nvSpPr>
        <p:spPr>
          <a:xfrm>
            <a:off x="373761" y="1229600"/>
            <a:ext cx="7977860" cy="525463"/>
          </a:xfrm>
        </p:spPr>
        <p:txBody>
          <a:bodyPr/>
          <a:lstStyle/>
          <a:p>
            <a:r>
              <a:rPr lang="en-US" dirty="0"/>
              <a:t>Deep Neural Networks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590" y="1695695"/>
            <a:ext cx="1655736" cy="1221536"/>
          </a:xfrm>
          <a:prstGeom prst="rect">
            <a:avLst/>
          </a:prstGeom>
          <a:ln w="12700">
            <a:solidFill>
              <a:schemeClr val="bg2">
                <a:lumMod val="75000"/>
              </a:schemeClr>
            </a:solidFill>
          </a:ln>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02732" y="1701559"/>
            <a:ext cx="1653912" cy="1222016"/>
          </a:xfrm>
          <a:prstGeom prst="rect">
            <a:avLst/>
          </a:prstGeom>
          <a:ln w="12700">
            <a:solidFill>
              <a:schemeClr val="bg2">
                <a:lumMod val="75000"/>
              </a:schemeClr>
            </a:solidFill>
          </a:ln>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39419" y="1695695"/>
            <a:ext cx="1535932" cy="1227153"/>
          </a:xfrm>
          <a:prstGeom prst="rect">
            <a:avLst/>
          </a:prstGeom>
          <a:ln w="12700">
            <a:solidFill>
              <a:schemeClr val="bg2">
                <a:lumMod val="75000"/>
              </a:schemeClr>
            </a:solidFill>
          </a:ln>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99936" y="1695696"/>
            <a:ext cx="1627701" cy="1227879"/>
          </a:xfrm>
          <a:prstGeom prst="rect">
            <a:avLst/>
          </a:prstGeom>
          <a:ln w="12700">
            <a:solidFill>
              <a:schemeClr val="bg2">
                <a:lumMod val="75000"/>
              </a:schemeClr>
            </a:solidFill>
          </a:ln>
        </p:spPr>
      </p:pic>
      <p:sp>
        <p:nvSpPr>
          <p:cNvPr id="9" name="Oval 8"/>
          <p:cNvSpPr/>
          <p:nvPr/>
        </p:nvSpPr>
        <p:spPr>
          <a:xfrm>
            <a:off x="1155526" y="3185783"/>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9" name="Oval 18"/>
          <p:cNvSpPr/>
          <p:nvPr/>
        </p:nvSpPr>
        <p:spPr>
          <a:xfrm>
            <a:off x="1154577" y="363149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0" name="Oval 19"/>
          <p:cNvSpPr/>
          <p:nvPr/>
        </p:nvSpPr>
        <p:spPr>
          <a:xfrm>
            <a:off x="1153626" y="407720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1" name="Oval 20"/>
          <p:cNvSpPr/>
          <p:nvPr/>
        </p:nvSpPr>
        <p:spPr>
          <a:xfrm>
            <a:off x="1152677" y="452292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2" name="Oval 21"/>
          <p:cNvSpPr/>
          <p:nvPr/>
        </p:nvSpPr>
        <p:spPr>
          <a:xfrm>
            <a:off x="1151726" y="4968634"/>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32" name="Title 1"/>
          <p:cNvSpPr txBox="1">
            <a:spLocks/>
          </p:cNvSpPr>
          <p:nvPr/>
        </p:nvSpPr>
        <p:spPr bwMode="auto">
          <a:xfrm>
            <a:off x="197969" y="4421060"/>
            <a:ext cx="816186" cy="200796"/>
          </a:xfrm>
          <a:prstGeom prst="rect">
            <a:avLst/>
          </a:prstGeom>
          <a:noFill/>
          <a:ln w="9525">
            <a:noFill/>
            <a:miter lim="800000"/>
            <a:headEnd/>
            <a:tailEnd/>
          </a:ln>
        </p:spPr>
        <p:txBody>
          <a:bodyPr vert="horz" wrap="square" lIns="34264" tIns="17131" rIns="34264" bIns="17131" numCol="1" anchor="ctr" anchorCtr="0" compatLnSpc="1">
            <a:prstTxWarp prst="textNoShape">
              <a:avLst/>
            </a:prstTxWarp>
            <a:spAutoFit/>
          </a:bodyPr>
          <a:lstStyle>
            <a:lvl1pPr algn="ctr" rtl="0" fontAlgn="base">
              <a:lnSpc>
                <a:spcPct val="90000"/>
              </a:lnSpc>
              <a:spcBef>
                <a:spcPct val="0"/>
              </a:spcBef>
              <a:spcAft>
                <a:spcPct val="0"/>
              </a:spcAft>
              <a:defRPr sz="7300" b="0">
                <a:solidFill>
                  <a:srgbClr val="73B900"/>
                </a:solidFill>
                <a:latin typeface="Trebuchet MS"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1580" algn="l" rtl="0" eaLnBrk="1" fontAlgn="base" hangingPunct="1">
              <a:spcBef>
                <a:spcPct val="0"/>
              </a:spcBef>
              <a:spcAft>
                <a:spcPct val="0"/>
              </a:spcAft>
              <a:defRPr sz="5333" b="1">
                <a:solidFill>
                  <a:srgbClr val="73B900"/>
                </a:solidFill>
                <a:latin typeface="Arial" charset="0"/>
              </a:defRPr>
            </a:lvl6pPr>
            <a:lvl7pPr marL="1523160" algn="l" rtl="0" eaLnBrk="1" fontAlgn="base" hangingPunct="1">
              <a:spcBef>
                <a:spcPct val="0"/>
              </a:spcBef>
              <a:spcAft>
                <a:spcPct val="0"/>
              </a:spcAft>
              <a:defRPr sz="5333" b="1">
                <a:solidFill>
                  <a:srgbClr val="73B900"/>
                </a:solidFill>
                <a:latin typeface="Arial" charset="0"/>
              </a:defRPr>
            </a:lvl7pPr>
            <a:lvl8pPr marL="2284737" algn="l" rtl="0" eaLnBrk="1" fontAlgn="base" hangingPunct="1">
              <a:spcBef>
                <a:spcPct val="0"/>
              </a:spcBef>
              <a:spcAft>
                <a:spcPct val="0"/>
              </a:spcAft>
              <a:defRPr sz="5333" b="1">
                <a:solidFill>
                  <a:srgbClr val="73B900"/>
                </a:solidFill>
                <a:latin typeface="Arial" charset="0"/>
              </a:defRPr>
            </a:lvl8pPr>
            <a:lvl9pPr marL="3046293" algn="l" rtl="0" eaLnBrk="1" fontAlgn="base" hangingPunct="1">
              <a:spcBef>
                <a:spcPct val="0"/>
              </a:spcBef>
              <a:spcAft>
                <a:spcPct val="0"/>
              </a:spcAft>
              <a:defRPr sz="5333" b="1">
                <a:solidFill>
                  <a:srgbClr val="73B900"/>
                </a:solidFill>
                <a:latin typeface="Arial" charset="0"/>
              </a:defRPr>
            </a:lvl9pPr>
          </a:lstStyle>
          <a:p>
            <a:pPr defTabSz="342845"/>
            <a:r>
              <a:rPr lang="en-US" sz="1200" b="1" kern="0" dirty="0">
                <a:solidFill>
                  <a:srgbClr val="FFFFFF"/>
                </a:solidFill>
              </a:rPr>
              <a:t>Input</a:t>
            </a:r>
            <a:endParaRPr lang="en-US" sz="1200" kern="0" dirty="0">
              <a:solidFill>
                <a:srgbClr val="FFFFFF"/>
              </a:solidFill>
            </a:endParaRPr>
          </a:p>
        </p:txBody>
      </p:sp>
      <p:sp>
        <p:nvSpPr>
          <p:cNvPr id="133" name="Title 1"/>
          <p:cNvSpPr txBox="1">
            <a:spLocks/>
          </p:cNvSpPr>
          <p:nvPr/>
        </p:nvSpPr>
        <p:spPr bwMode="auto">
          <a:xfrm>
            <a:off x="5281238" y="4421060"/>
            <a:ext cx="763252" cy="200796"/>
          </a:xfrm>
          <a:prstGeom prst="rect">
            <a:avLst/>
          </a:prstGeom>
          <a:noFill/>
          <a:ln w="9525">
            <a:noFill/>
            <a:miter lim="800000"/>
            <a:headEnd/>
            <a:tailEnd/>
          </a:ln>
        </p:spPr>
        <p:txBody>
          <a:bodyPr vert="horz" wrap="square" lIns="34264" tIns="17131" rIns="34264" bIns="17131" numCol="1" anchor="ctr" anchorCtr="0" compatLnSpc="1">
            <a:prstTxWarp prst="textNoShape">
              <a:avLst/>
            </a:prstTxWarp>
            <a:spAutoFit/>
          </a:bodyPr>
          <a:lstStyle>
            <a:lvl1pPr algn="ctr" rtl="0" fontAlgn="base">
              <a:lnSpc>
                <a:spcPct val="90000"/>
              </a:lnSpc>
              <a:spcBef>
                <a:spcPct val="0"/>
              </a:spcBef>
              <a:spcAft>
                <a:spcPct val="0"/>
              </a:spcAft>
              <a:defRPr sz="7300" b="0">
                <a:solidFill>
                  <a:srgbClr val="73B900"/>
                </a:solidFill>
                <a:latin typeface="Trebuchet MS"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1580" algn="l" rtl="0" eaLnBrk="1" fontAlgn="base" hangingPunct="1">
              <a:spcBef>
                <a:spcPct val="0"/>
              </a:spcBef>
              <a:spcAft>
                <a:spcPct val="0"/>
              </a:spcAft>
              <a:defRPr sz="5333" b="1">
                <a:solidFill>
                  <a:srgbClr val="73B900"/>
                </a:solidFill>
                <a:latin typeface="Arial" charset="0"/>
              </a:defRPr>
            </a:lvl6pPr>
            <a:lvl7pPr marL="1523160" algn="l" rtl="0" eaLnBrk="1" fontAlgn="base" hangingPunct="1">
              <a:spcBef>
                <a:spcPct val="0"/>
              </a:spcBef>
              <a:spcAft>
                <a:spcPct val="0"/>
              </a:spcAft>
              <a:defRPr sz="5333" b="1">
                <a:solidFill>
                  <a:srgbClr val="73B900"/>
                </a:solidFill>
                <a:latin typeface="Arial" charset="0"/>
              </a:defRPr>
            </a:lvl7pPr>
            <a:lvl8pPr marL="2284737" algn="l" rtl="0" eaLnBrk="1" fontAlgn="base" hangingPunct="1">
              <a:spcBef>
                <a:spcPct val="0"/>
              </a:spcBef>
              <a:spcAft>
                <a:spcPct val="0"/>
              </a:spcAft>
              <a:defRPr sz="5333" b="1">
                <a:solidFill>
                  <a:srgbClr val="73B900"/>
                </a:solidFill>
                <a:latin typeface="Arial" charset="0"/>
              </a:defRPr>
            </a:lvl8pPr>
            <a:lvl9pPr marL="3046293" algn="l" rtl="0" eaLnBrk="1" fontAlgn="base" hangingPunct="1">
              <a:spcBef>
                <a:spcPct val="0"/>
              </a:spcBef>
              <a:spcAft>
                <a:spcPct val="0"/>
              </a:spcAft>
              <a:defRPr sz="5333" b="1">
                <a:solidFill>
                  <a:srgbClr val="73B900"/>
                </a:solidFill>
                <a:latin typeface="Arial" charset="0"/>
              </a:defRPr>
            </a:lvl9pPr>
          </a:lstStyle>
          <a:p>
            <a:pPr defTabSz="342845"/>
            <a:r>
              <a:rPr lang="en-US" sz="1200" b="1" kern="0" dirty="0">
                <a:solidFill>
                  <a:srgbClr val="FFFFFF"/>
                </a:solidFill>
              </a:rPr>
              <a:t>Result</a:t>
            </a:r>
            <a:endParaRPr lang="en-US" sz="1200" kern="0" dirty="0">
              <a:solidFill>
                <a:srgbClr val="FFFFFF"/>
              </a:solidFill>
            </a:endParaRPr>
          </a:p>
        </p:txBody>
      </p:sp>
      <p:sp>
        <p:nvSpPr>
          <p:cNvPr id="129" name="Oval 128"/>
          <p:cNvSpPr/>
          <p:nvPr/>
        </p:nvSpPr>
        <p:spPr>
          <a:xfrm>
            <a:off x="1052233" y="331532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30" name="Oval 129"/>
          <p:cNvSpPr/>
          <p:nvPr/>
        </p:nvSpPr>
        <p:spPr>
          <a:xfrm>
            <a:off x="1051283" y="3761036"/>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31" name="Oval 130"/>
          <p:cNvSpPr/>
          <p:nvPr/>
        </p:nvSpPr>
        <p:spPr>
          <a:xfrm>
            <a:off x="1050333" y="420674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34" name="Oval 133"/>
          <p:cNvSpPr/>
          <p:nvPr/>
        </p:nvSpPr>
        <p:spPr>
          <a:xfrm>
            <a:off x="1049383" y="465246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35" name="Oval 134"/>
          <p:cNvSpPr/>
          <p:nvPr/>
        </p:nvSpPr>
        <p:spPr>
          <a:xfrm>
            <a:off x="1048433" y="509817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36" name="Oval 135"/>
          <p:cNvSpPr/>
          <p:nvPr/>
        </p:nvSpPr>
        <p:spPr>
          <a:xfrm>
            <a:off x="948939" y="344486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37" name="Oval 136"/>
          <p:cNvSpPr/>
          <p:nvPr/>
        </p:nvSpPr>
        <p:spPr>
          <a:xfrm>
            <a:off x="947990" y="389057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38" name="Oval 137"/>
          <p:cNvSpPr/>
          <p:nvPr/>
        </p:nvSpPr>
        <p:spPr>
          <a:xfrm>
            <a:off x="947039" y="4336289"/>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39" name="Oval 138"/>
          <p:cNvSpPr/>
          <p:nvPr/>
        </p:nvSpPr>
        <p:spPr>
          <a:xfrm>
            <a:off x="946090" y="478200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0" name="Oval 139"/>
          <p:cNvSpPr/>
          <p:nvPr/>
        </p:nvSpPr>
        <p:spPr>
          <a:xfrm>
            <a:off x="945140" y="5227714"/>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1" name="Oval 140"/>
          <p:cNvSpPr/>
          <p:nvPr/>
        </p:nvSpPr>
        <p:spPr>
          <a:xfrm>
            <a:off x="845646" y="3574403"/>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2" name="Oval 141"/>
          <p:cNvSpPr/>
          <p:nvPr/>
        </p:nvSpPr>
        <p:spPr>
          <a:xfrm>
            <a:off x="844696" y="402011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3" name="Oval 142"/>
          <p:cNvSpPr/>
          <p:nvPr/>
        </p:nvSpPr>
        <p:spPr>
          <a:xfrm>
            <a:off x="843746" y="446582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4" name="Oval 143"/>
          <p:cNvSpPr/>
          <p:nvPr/>
        </p:nvSpPr>
        <p:spPr>
          <a:xfrm>
            <a:off x="842796" y="491154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5" name="Oval 144"/>
          <p:cNvSpPr/>
          <p:nvPr/>
        </p:nvSpPr>
        <p:spPr>
          <a:xfrm>
            <a:off x="841847" y="5357254"/>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6" name="Oval 145"/>
          <p:cNvSpPr/>
          <p:nvPr/>
        </p:nvSpPr>
        <p:spPr>
          <a:xfrm>
            <a:off x="742353" y="370394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7" name="Oval 146"/>
          <p:cNvSpPr/>
          <p:nvPr/>
        </p:nvSpPr>
        <p:spPr>
          <a:xfrm>
            <a:off x="741403" y="4149656"/>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8" name="Oval 147"/>
          <p:cNvSpPr/>
          <p:nvPr/>
        </p:nvSpPr>
        <p:spPr>
          <a:xfrm>
            <a:off x="740453" y="459536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49" name="Oval 148"/>
          <p:cNvSpPr/>
          <p:nvPr/>
        </p:nvSpPr>
        <p:spPr>
          <a:xfrm>
            <a:off x="739503" y="504108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50" name="Oval 149"/>
          <p:cNvSpPr/>
          <p:nvPr/>
        </p:nvSpPr>
        <p:spPr>
          <a:xfrm>
            <a:off x="738554" y="5486795"/>
            <a:ext cx="258237"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56" name="Oval 155"/>
          <p:cNvSpPr/>
          <p:nvPr/>
        </p:nvSpPr>
        <p:spPr>
          <a:xfrm>
            <a:off x="1922606" y="346391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57" name="Oval 156"/>
          <p:cNvSpPr/>
          <p:nvPr/>
        </p:nvSpPr>
        <p:spPr>
          <a:xfrm>
            <a:off x="1921656" y="3909626"/>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58" name="Oval 157"/>
          <p:cNvSpPr/>
          <p:nvPr/>
        </p:nvSpPr>
        <p:spPr>
          <a:xfrm>
            <a:off x="1920706" y="435533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59" name="Oval 158"/>
          <p:cNvSpPr/>
          <p:nvPr/>
        </p:nvSpPr>
        <p:spPr>
          <a:xfrm>
            <a:off x="1919757" y="480105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61" name="Oval 160"/>
          <p:cNvSpPr/>
          <p:nvPr/>
        </p:nvSpPr>
        <p:spPr>
          <a:xfrm>
            <a:off x="1819312" y="359345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62" name="Oval 161"/>
          <p:cNvSpPr/>
          <p:nvPr/>
        </p:nvSpPr>
        <p:spPr>
          <a:xfrm>
            <a:off x="1818363" y="403916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63" name="Oval 162"/>
          <p:cNvSpPr/>
          <p:nvPr/>
        </p:nvSpPr>
        <p:spPr>
          <a:xfrm>
            <a:off x="1817413" y="4484879"/>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64" name="Oval 163"/>
          <p:cNvSpPr/>
          <p:nvPr/>
        </p:nvSpPr>
        <p:spPr>
          <a:xfrm>
            <a:off x="1816464" y="493059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66" name="Oval 165"/>
          <p:cNvSpPr/>
          <p:nvPr/>
        </p:nvSpPr>
        <p:spPr>
          <a:xfrm>
            <a:off x="1716019" y="3722993"/>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67" name="Oval 166"/>
          <p:cNvSpPr/>
          <p:nvPr/>
        </p:nvSpPr>
        <p:spPr>
          <a:xfrm>
            <a:off x="1715070" y="416870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68" name="Oval 167"/>
          <p:cNvSpPr/>
          <p:nvPr/>
        </p:nvSpPr>
        <p:spPr>
          <a:xfrm>
            <a:off x="1714120" y="461441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69" name="Oval 168"/>
          <p:cNvSpPr/>
          <p:nvPr/>
        </p:nvSpPr>
        <p:spPr>
          <a:xfrm>
            <a:off x="1713170" y="506013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71" name="Oval 170"/>
          <p:cNvSpPr/>
          <p:nvPr/>
        </p:nvSpPr>
        <p:spPr>
          <a:xfrm>
            <a:off x="1612726" y="385253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73" name="Oval 172"/>
          <p:cNvSpPr/>
          <p:nvPr/>
        </p:nvSpPr>
        <p:spPr>
          <a:xfrm>
            <a:off x="1610826" y="474395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74" name="Oval 173"/>
          <p:cNvSpPr/>
          <p:nvPr/>
        </p:nvSpPr>
        <p:spPr>
          <a:xfrm>
            <a:off x="1609877" y="518967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76" name="Oval 175"/>
          <p:cNvSpPr/>
          <p:nvPr/>
        </p:nvSpPr>
        <p:spPr>
          <a:xfrm>
            <a:off x="2606713" y="344105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77" name="Oval 176"/>
          <p:cNvSpPr/>
          <p:nvPr/>
        </p:nvSpPr>
        <p:spPr>
          <a:xfrm>
            <a:off x="2605763" y="3886766"/>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78" name="Oval 177"/>
          <p:cNvSpPr/>
          <p:nvPr/>
        </p:nvSpPr>
        <p:spPr>
          <a:xfrm>
            <a:off x="2604813" y="433247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79" name="Oval 178"/>
          <p:cNvSpPr/>
          <p:nvPr/>
        </p:nvSpPr>
        <p:spPr>
          <a:xfrm>
            <a:off x="2603863" y="477819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80" name="Oval 179"/>
          <p:cNvSpPr/>
          <p:nvPr/>
        </p:nvSpPr>
        <p:spPr>
          <a:xfrm>
            <a:off x="2503419" y="357059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81" name="Oval 180"/>
          <p:cNvSpPr/>
          <p:nvPr/>
        </p:nvSpPr>
        <p:spPr>
          <a:xfrm>
            <a:off x="2502470" y="401630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82" name="Oval 181"/>
          <p:cNvSpPr/>
          <p:nvPr/>
        </p:nvSpPr>
        <p:spPr>
          <a:xfrm>
            <a:off x="2501519" y="4462019"/>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83" name="Oval 182"/>
          <p:cNvSpPr/>
          <p:nvPr/>
        </p:nvSpPr>
        <p:spPr>
          <a:xfrm>
            <a:off x="2500570" y="490773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84" name="Oval 183"/>
          <p:cNvSpPr/>
          <p:nvPr/>
        </p:nvSpPr>
        <p:spPr>
          <a:xfrm>
            <a:off x="2400126" y="3700133"/>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85" name="Oval 184"/>
          <p:cNvSpPr/>
          <p:nvPr/>
        </p:nvSpPr>
        <p:spPr>
          <a:xfrm>
            <a:off x="2399176" y="414584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86" name="Oval 185"/>
          <p:cNvSpPr/>
          <p:nvPr/>
        </p:nvSpPr>
        <p:spPr>
          <a:xfrm>
            <a:off x="2398226" y="459155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87" name="Oval 186"/>
          <p:cNvSpPr/>
          <p:nvPr/>
        </p:nvSpPr>
        <p:spPr>
          <a:xfrm>
            <a:off x="2397276" y="503727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88" name="Oval 187"/>
          <p:cNvSpPr/>
          <p:nvPr/>
        </p:nvSpPr>
        <p:spPr>
          <a:xfrm>
            <a:off x="2296833" y="382967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90" name="Oval 189"/>
          <p:cNvSpPr/>
          <p:nvPr/>
        </p:nvSpPr>
        <p:spPr>
          <a:xfrm>
            <a:off x="2294933" y="472109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91" name="Oval 190"/>
          <p:cNvSpPr/>
          <p:nvPr/>
        </p:nvSpPr>
        <p:spPr>
          <a:xfrm>
            <a:off x="2293983" y="516681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97" name="Oval 196"/>
          <p:cNvSpPr/>
          <p:nvPr/>
        </p:nvSpPr>
        <p:spPr>
          <a:xfrm>
            <a:off x="3254309" y="376484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98" name="Oval 197"/>
          <p:cNvSpPr/>
          <p:nvPr/>
        </p:nvSpPr>
        <p:spPr>
          <a:xfrm>
            <a:off x="3253360" y="4210559"/>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01" name="Oval 200"/>
          <p:cNvSpPr/>
          <p:nvPr/>
        </p:nvSpPr>
        <p:spPr>
          <a:xfrm>
            <a:off x="3151016" y="389438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02" name="Oval 201"/>
          <p:cNvSpPr/>
          <p:nvPr/>
        </p:nvSpPr>
        <p:spPr>
          <a:xfrm>
            <a:off x="3150066" y="434009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05" name="Oval 204"/>
          <p:cNvSpPr/>
          <p:nvPr/>
        </p:nvSpPr>
        <p:spPr>
          <a:xfrm>
            <a:off x="3047722" y="4023926"/>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08" name="Oval 207"/>
          <p:cNvSpPr/>
          <p:nvPr/>
        </p:nvSpPr>
        <p:spPr>
          <a:xfrm>
            <a:off x="3828350" y="372293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09" name="Oval 208"/>
          <p:cNvSpPr/>
          <p:nvPr/>
        </p:nvSpPr>
        <p:spPr>
          <a:xfrm>
            <a:off x="3827399" y="416864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10" name="Oval 209"/>
          <p:cNvSpPr/>
          <p:nvPr/>
        </p:nvSpPr>
        <p:spPr>
          <a:xfrm>
            <a:off x="3826450" y="4614362"/>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11" name="Oval 210"/>
          <p:cNvSpPr/>
          <p:nvPr/>
        </p:nvSpPr>
        <p:spPr>
          <a:xfrm>
            <a:off x="3725056" y="3852476"/>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12" name="Oval 211"/>
          <p:cNvSpPr/>
          <p:nvPr/>
        </p:nvSpPr>
        <p:spPr>
          <a:xfrm>
            <a:off x="3724106" y="429818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13" name="Oval 212"/>
          <p:cNvSpPr/>
          <p:nvPr/>
        </p:nvSpPr>
        <p:spPr>
          <a:xfrm>
            <a:off x="3723156" y="474390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14" name="Oval 213"/>
          <p:cNvSpPr/>
          <p:nvPr/>
        </p:nvSpPr>
        <p:spPr>
          <a:xfrm>
            <a:off x="3621763" y="398201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216" name="Oval 215"/>
          <p:cNvSpPr/>
          <p:nvPr/>
        </p:nvSpPr>
        <p:spPr>
          <a:xfrm>
            <a:off x="3619863" y="487344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cxnSp>
        <p:nvCxnSpPr>
          <p:cNvPr id="66" name="Straight Connector 65"/>
          <p:cNvCxnSpPr>
            <a:stCxn id="167" idx="2"/>
            <a:endCxn id="136" idx="6"/>
          </p:cNvCxnSpPr>
          <p:nvPr/>
        </p:nvCxnSpPr>
        <p:spPr>
          <a:xfrm flipH="1" flipV="1">
            <a:off x="1323342" y="3616064"/>
            <a:ext cx="391728" cy="72384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167" idx="2"/>
            <a:endCxn id="141" idx="6"/>
          </p:cNvCxnSpPr>
          <p:nvPr/>
        </p:nvCxnSpPr>
        <p:spPr>
          <a:xfrm flipH="1" flipV="1">
            <a:off x="1220049" y="3745605"/>
            <a:ext cx="495021" cy="59430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67" idx="2"/>
            <a:endCxn id="146" idx="6"/>
          </p:cNvCxnSpPr>
          <p:nvPr/>
        </p:nvCxnSpPr>
        <p:spPr>
          <a:xfrm flipH="1" flipV="1">
            <a:off x="1116756" y="3875144"/>
            <a:ext cx="598314" cy="4647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67" idx="2"/>
            <a:endCxn id="137" idx="6"/>
          </p:cNvCxnSpPr>
          <p:nvPr/>
        </p:nvCxnSpPr>
        <p:spPr>
          <a:xfrm flipH="1" flipV="1">
            <a:off x="1322393" y="4061777"/>
            <a:ext cx="392677" cy="27813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67" idx="2"/>
            <a:endCxn id="142" idx="6"/>
          </p:cNvCxnSpPr>
          <p:nvPr/>
        </p:nvCxnSpPr>
        <p:spPr>
          <a:xfrm flipH="1" flipV="1">
            <a:off x="1219099" y="4191317"/>
            <a:ext cx="495971" cy="14859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67" idx="2"/>
            <a:endCxn id="147" idx="6"/>
          </p:cNvCxnSpPr>
          <p:nvPr/>
        </p:nvCxnSpPr>
        <p:spPr>
          <a:xfrm flipH="1" flipV="1">
            <a:off x="1115806" y="4320858"/>
            <a:ext cx="599264" cy="1904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167" idx="2"/>
            <a:endCxn id="138" idx="6"/>
          </p:cNvCxnSpPr>
          <p:nvPr/>
        </p:nvCxnSpPr>
        <p:spPr>
          <a:xfrm flipH="1">
            <a:off x="1321442" y="4339907"/>
            <a:ext cx="393628" cy="167584"/>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167" idx="2"/>
            <a:endCxn id="143" idx="6"/>
          </p:cNvCxnSpPr>
          <p:nvPr/>
        </p:nvCxnSpPr>
        <p:spPr>
          <a:xfrm flipH="1">
            <a:off x="1218149" y="4339907"/>
            <a:ext cx="496921" cy="29712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167" idx="2"/>
            <a:endCxn id="148" idx="6"/>
          </p:cNvCxnSpPr>
          <p:nvPr/>
        </p:nvCxnSpPr>
        <p:spPr>
          <a:xfrm flipH="1">
            <a:off x="1114856" y="4339907"/>
            <a:ext cx="600214" cy="4266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72" name="Oval 171"/>
          <p:cNvSpPr/>
          <p:nvPr/>
        </p:nvSpPr>
        <p:spPr>
          <a:xfrm>
            <a:off x="1611777" y="4298246"/>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cxnSp>
        <p:nvCxnSpPr>
          <p:cNvPr id="233" name="Straight Connector 232"/>
          <p:cNvCxnSpPr>
            <a:stCxn id="185" idx="2"/>
            <a:endCxn id="161" idx="6"/>
          </p:cNvCxnSpPr>
          <p:nvPr/>
        </p:nvCxnSpPr>
        <p:spPr>
          <a:xfrm flipH="1" flipV="1">
            <a:off x="2193715" y="3764654"/>
            <a:ext cx="205461" cy="55239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185" idx="2"/>
            <a:endCxn id="166" idx="6"/>
          </p:cNvCxnSpPr>
          <p:nvPr/>
        </p:nvCxnSpPr>
        <p:spPr>
          <a:xfrm flipH="1" flipV="1">
            <a:off x="2090422" y="3894195"/>
            <a:ext cx="308754" cy="42285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185" idx="2"/>
            <a:endCxn id="171" idx="6"/>
          </p:cNvCxnSpPr>
          <p:nvPr/>
        </p:nvCxnSpPr>
        <p:spPr>
          <a:xfrm flipH="1" flipV="1">
            <a:off x="1987129" y="4023734"/>
            <a:ext cx="412047" cy="29331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185" idx="2"/>
            <a:endCxn id="162" idx="6"/>
          </p:cNvCxnSpPr>
          <p:nvPr/>
        </p:nvCxnSpPr>
        <p:spPr>
          <a:xfrm flipH="1" flipV="1">
            <a:off x="2192766" y="4210367"/>
            <a:ext cx="206410" cy="10668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185" idx="2"/>
            <a:endCxn id="167" idx="6"/>
          </p:cNvCxnSpPr>
          <p:nvPr/>
        </p:nvCxnSpPr>
        <p:spPr>
          <a:xfrm flipH="1">
            <a:off x="2089473" y="4317047"/>
            <a:ext cx="309703" cy="2286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a:stCxn id="185" idx="2"/>
            <a:endCxn id="172" idx="6"/>
          </p:cNvCxnSpPr>
          <p:nvPr/>
        </p:nvCxnSpPr>
        <p:spPr>
          <a:xfrm flipH="1">
            <a:off x="1986180" y="4317047"/>
            <a:ext cx="412996" cy="15240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a:stCxn id="185" idx="2"/>
            <a:endCxn id="163" idx="6"/>
          </p:cNvCxnSpPr>
          <p:nvPr/>
        </p:nvCxnSpPr>
        <p:spPr>
          <a:xfrm flipH="1">
            <a:off x="2191816" y="4317047"/>
            <a:ext cx="207360" cy="339034"/>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185" idx="2"/>
            <a:endCxn id="168" idx="6"/>
          </p:cNvCxnSpPr>
          <p:nvPr/>
        </p:nvCxnSpPr>
        <p:spPr>
          <a:xfrm flipH="1">
            <a:off x="2088523" y="4317047"/>
            <a:ext cx="310653" cy="46857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185" idx="2"/>
            <a:endCxn id="173" idx="6"/>
          </p:cNvCxnSpPr>
          <p:nvPr/>
        </p:nvCxnSpPr>
        <p:spPr>
          <a:xfrm flipH="1">
            <a:off x="1985229" y="4317047"/>
            <a:ext cx="413947" cy="59811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89" name="Oval 188"/>
          <p:cNvSpPr/>
          <p:nvPr/>
        </p:nvSpPr>
        <p:spPr>
          <a:xfrm>
            <a:off x="2297577" y="427157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cxnSp>
        <p:nvCxnSpPr>
          <p:cNvPr id="251" name="Straight Connector 250"/>
          <p:cNvCxnSpPr>
            <a:stCxn id="202" idx="2"/>
            <a:endCxn id="180" idx="6"/>
          </p:cNvCxnSpPr>
          <p:nvPr/>
        </p:nvCxnSpPr>
        <p:spPr>
          <a:xfrm flipH="1" flipV="1">
            <a:off x="2877822" y="3741794"/>
            <a:ext cx="272244" cy="76950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202" idx="2"/>
            <a:endCxn id="184" idx="6"/>
          </p:cNvCxnSpPr>
          <p:nvPr/>
        </p:nvCxnSpPr>
        <p:spPr>
          <a:xfrm flipH="1" flipV="1">
            <a:off x="2774529" y="3871335"/>
            <a:ext cx="375537" cy="63996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202" idx="2"/>
            <a:endCxn id="188" idx="6"/>
          </p:cNvCxnSpPr>
          <p:nvPr/>
        </p:nvCxnSpPr>
        <p:spPr>
          <a:xfrm flipH="1" flipV="1">
            <a:off x="2671236" y="4000874"/>
            <a:ext cx="478830" cy="51042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202" idx="2"/>
            <a:endCxn id="181" idx="6"/>
          </p:cNvCxnSpPr>
          <p:nvPr/>
        </p:nvCxnSpPr>
        <p:spPr>
          <a:xfrm flipH="1" flipV="1">
            <a:off x="2876873" y="4187507"/>
            <a:ext cx="273193" cy="32379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a:stCxn id="202" idx="2"/>
            <a:endCxn id="185" idx="6"/>
          </p:cNvCxnSpPr>
          <p:nvPr/>
        </p:nvCxnSpPr>
        <p:spPr>
          <a:xfrm flipH="1" flipV="1">
            <a:off x="2773579" y="4317047"/>
            <a:ext cx="376487" cy="1942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a:stCxn id="202" idx="2"/>
            <a:endCxn id="189" idx="6"/>
          </p:cNvCxnSpPr>
          <p:nvPr/>
        </p:nvCxnSpPr>
        <p:spPr>
          <a:xfrm flipH="1" flipV="1">
            <a:off x="2671980" y="4442777"/>
            <a:ext cx="478086" cy="6852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202" idx="2"/>
            <a:endCxn id="182" idx="6"/>
          </p:cNvCxnSpPr>
          <p:nvPr/>
        </p:nvCxnSpPr>
        <p:spPr>
          <a:xfrm flipH="1">
            <a:off x="2875922" y="4511300"/>
            <a:ext cx="274144" cy="12192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a:stCxn id="202" idx="2"/>
            <a:endCxn id="186" idx="6"/>
          </p:cNvCxnSpPr>
          <p:nvPr/>
        </p:nvCxnSpPr>
        <p:spPr>
          <a:xfrm flipH="1">
            <a:off x="2772629" y="4511300"/>
            <a:ext cx="377437" cy="25146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a:stCxn id="202" idx="2"/>
            <a:endCxn id="190" idx="6"/>
          </p:cNvCxnSpPr>
          <p:nvPr/>
        </p:nvCxnSpPr>
        <p:spPr>
          <a:xfrm flipH="1">
            <a:off x="2669336" y="4511300"/>
            <a:ext cx="480730" cy="38100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06" name="Oval 205"/>
          <p:cNvSpPr/>
          <p:nvPr/>
        </p:nvSpPr>
        <p:spPr>
          <a:xfrm>
            <a:off x="3046773" y="446963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cxnSp>
        <p:nvCxnSpPr>
          <p:cNvPr id="269" name="Straight Connector 268"/>
          <p:cNvCxnSpPr/>
          <p:nvPr/>
        </p:nvCxnSpPr>
        <p:spPr>
          <a:xfrm flipH="1" flipV="1">
            <a:off x="3475735" y="3940082"/>
            <a:ext cx="317617" cy="53334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H="1" flipV="1">
            <a:off x="3372441" y="4069622"/>
            <a:ext cx="420910" cy="40380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flipH="1" flipV="1">
            <a:off x="3269152" y="4199162"/>
            <a:ext cx="524204" cy="2742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H="1" flipV="1">
            <a:off x="3474785" y="4385790"/>
            <a:ext cx="318567" cy="8763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a:off x="3371495" y="4473419"/>
            <a:ext cx="421861" cy="4191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H="1">
            <a:off x="3268200" y="4473419"/>
            <a:ext cx="525154" cy="17145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a:stCxn id="212" idx="2"/>
            <a:endCxn id="199" idx="6"/>
          </p:cNvCxnSpPr>
          <p:nvPr/>
        </p:nvCxnSpPr>
        <p:spPr>
          <a:xfrm flipH="1">
            <a:off x="3626812" y="4469390"/>
            <a:ext cx="97294" cy="35808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15" name="Oval 214"/>
          <p:cNvSpPr/>
          <p:nvPr/>
        </p:nvSpPr>
        <p:spPr>
          <a:xfrm>
            <a:off x="3620813" y="4427729"/>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cxnSp>
        <p:nvCxnSpPr>
          <p:cNvPr id="287" name="Straight Connector 286"/>
          <p:cNvCxnSpPr>
            <a:stCxn id="212" idx="6"/>
            <a:endCxn id="98" idx="2"/>
          </p:cNvCxnSpPr>
          <p:nvPr/>
        </p:nvCxnSpPr>
        <p:spPr>
          <a:xfrm flipV="1">
            <a:off x="4098509" y="4462505"/>
            <a:ext cx="268622" cy="688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a:stCxn id="98" idx="2"/>
            <a:endCxn id="209" idx="6"/>
          </p:cNvCxnSpPr>
          <p:nvPr/>
        </p:nvCxnSpPr>
        <p:spPr>
          <a:xfrm flipH="1" flipV="1">
            <a:off x="4201802" y="4339850"/>
            <a:ext cx="165329" cy="12265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a:stCxn id="98" idx="2"/>
            <a:endCxn id="215" idx="6"/>
          </p:cNvCxnSpPr>
          <p:nvPr/>
        </p:nvCxnSpPr>
        <p:spPr>
          <a:xfrm flipH="1">
            <a:off x="3995216" y="4462505"/>
            <a:ext cx="371915" cy="13642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a:stCxn id="98" idx="2"/>
            <a:endCxn id="214" idx="6"/>
          </p:cNvCxnSpPr>
          <p:nvPr/>
        </p:nvCxnSpPr>
        <p:spPr>
          <a:xfrm flipH="1" flipV="1">
            <a:off x="3996166" y="4153217"/>
            <a:ext cx="370965" cy="30928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a:stCxn id="98" idx="2"/>
            <a:endCxn id="211" idx="6"/>
          </p:cNvCxnSpPr>
          <p:nvPr/>
        </p:nvCxnSpPr>
        <p:spPr>
          <a:xfrm flipH="1" flipV="1">
            <a:off x="4099459" y="4023678"/>
            <a:ext cx="267672" cy="438827"/>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a:stCxn id="98" idx="2"/>
            <a:endCxn id="208" idx="6"/>
          </p:cNvCxnSpPr>
          <p:nvPr/>
        </p:nvCxnSpPr>
        <p:spPr>
          <a:xfrm flipH="1" flipV="1">
            <a:off x="4202753" y="3894137"/>
            <a:ext cx="164378" cy="56836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a:stCxn id="98" idx="2"/>
            <a:endCxn id="216" idx="6"/>
          </p:cNvCxnSpPr>
          <p:nvPr/>
        </p:nvCxnSpPr>
        <p:spPr>
          <a:xfrm flipH="1">
            <a:off x="3994266" y="4462505"/>
            <a:ext cx="372865" cy="58213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a:stCxn id="98" idx="2"/>
            <a:endCxn id="213" idx="6"/>
          </p:cNvCxnSpPr>
          <p:nvPr/>
        </p:nvCxnSpPr>
        <p:spPr>
          <a:xfrm flipH="1">
            <a:off x="4097559" y="4462505"/>
            <a:ext cx="269572" cy="45259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a:stCxn id="98" idx="2"/>
            <a:endCxn id="210" idx="6"/>
          </p:cNvCxnSpPr>
          <p:nvPr/>
        </p:nvCxnSpPr>
        <p:spPr>
          <a:xfrm flipH="1">
            <a:off x="4200853" y="4462505"/>
            <a:ext cx="166278" cy="32305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a:stCxn id="103" idx="2"/>
            <a:endCxn id="96" idx="6"/>
          </p:cNvCxnSpPr>
          <p:nvPr/>
        </p:nvCxnSpPr>
        <p:spPr>
          <a:xfrm flipV="1">
            <a:off x="4709833" y="3566797"/>
            <a:ext cx="28731" cy="44357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a:stCxn id="103" idx="2"/>
            <a:endCxn id="97" idx="6"/>
          </p:cNvCxnSpPr>
          <p:nvPr/>
        </p:nvCxnSpPr>
        <p:spPr>
          <a:xfrm>
            <a:off x="4709833" y="4010369"/>
            <a:ext cx="27781" cy="214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a:stCxn id="103" idx="2"/>
            <a:endCxn id="98" idx="6"/>
          </p:cNvCxnSpPr>
          <p:nvPr/>
        </p:nvCxnSpPr>
        <p:spPr>
          <a:xfrm>
            <a:off x="4709833" y="4010369"/>
            <a:ext cx="31701" cy="45213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a:stCxn id="103" idx="2"/>
            <a:endCxn id="99" idx="6"/>
          </p:cNvCxnSpPr>
          <p:nvPr/>
        </p:nvCxnSpPr>
        <p:spPr>
          <a:xfrm>
            <a:off x="4709833" y="4010369"/>
            <a:ext cx="30752" cy="89784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a:stCxn id="103" idx="2"/>
            <a:endCxn id="100" idx="6"/>
          </p:cNvCxnSpPr>
          <p:nvPr/>
        </p:nvCxnSpPr>
        <p:spPr>
          <a:xfrm>
            <a:off x="4709833" y="4010369"/>
            <a:ext cx="29802" cy="13435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a:stCxn id="104" idx="2"/>
            <a:endCxn id="96" idx="6"/>
          </p:cNvCxnSpPr>
          <p:nvPr/>
        </p:nvCxnSpPr>
        <p:spPr>
          <a:xfrm flipV="1">
            <a:off x="4713755" y="3566797"/>
            <a:ext cx="24809" cy="89356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a:stCxn id="104" idx="2"/>
            <a:endCxn id="97" idx="6"/>
          </p:cNvCxnSpPr>
          <p:nvPr/>
        </p:nvCxnSpPr>
        <p:spPr>
          <a:xfrm flipV="1">
            <a:off x="4713755" y="4012510"/>
            <a:ext cx="23859" cy="4478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a:stCxn id="104" idx="2"/>
            <a:endCxn id="98" idx="6"/>
          </p:cNvCxnSpPr>
          <p:nvPr/>
        </p:nvCxnSpPr>
        <p:spPr>
          <a:xfrm>
            <a:off x="4713755" y="4460363"/>
            <a:ext cx="27779" cy="214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a:stCxn id="104" idx="2"/>
            <a:endCxn id="99" idx="6"/>
          </p:cNvCxnSpPr>
          <p:nvPr/>
        </p:nvCxnSpPr>
        <p:spPr>
          <a:xfrm>
            <a:off x="4713755" y="4460363"/>
            <a:ext cx="26830" cy="44785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a:stCxn id="104" idx="2"/>
            <a:endCxn id="100" idx="6"/>
          </p:cNvCxnSpPr>
          <p:nvPr/>
        </p:nvCxnSpPr>
        <p:spPr>
          <a:xfrm>
            <a:off x="4713755" y="4460363"/>
            <a:ext cx="25880" cy="89356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a:stCxn id="105" idx="2"/>
            <a:endCxn id="96" idx="6"/>
          </p:cNvCxnSpPr>
          <p:nvPr/>
        </p:nvCxnSpPr>
        <p:spPr>
          <a:xfrm flipV="1">
            <a:off x="4712804" y="3566797"/>
            <a:ext cx="25760" cy="133927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a:stCxn id="105" idx="2"/>
            <a:endCxn id="98" idx="6"/>
          </p:cNvCxnSpPr>
          <p:nvPr/>
        </p:nvCxnSpPr>
        <p:spPr>
          <a:xfrm flipV="1">
            <a:off x="4712804" y="4462505"/>
            <a:ext cx="28730" cy="44357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a:stCxn id="105" idx="2"/>
            <a:endCxn id="99" idx="6"/>
          </p:cNvCxnSpPr>
          <p:nvPr/>
        </p:nvCxnSpPr>
        <p:spPr>
          <a:xfrm>
            <a:off x="4712804" y="4906076"/>
            <a:ext cx="27781" cy="214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a:stCxn id="105" idx="2"/>
            <a:endCxn id="100" idx="6"/>
          </p:cNvCxnSpPr>
          <p:nvPr/>
        </p:nvCxnSpPr>
        <p:spPr>
          <a:xfrm>
            <a:off x="4712804" y="4906076"/>
            <a:ext cx="26831" cy="44785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a:stCxn id="103" idx="6"/>
            <a:endCxn id="109" idx="2"/>
          </p:cNvCxnSpPr>
          <p:nvPr/>
        </p:nvCxnSpPr>
        <p:spPr>
          <a:xfrm flipH="1" flipV="1">
            <a:off x="5056457" y="4008227"/>
            <a:ext cx="27779" cy="214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a:stCxn id="109" idx="2"/>
            <a:endCxn id="104" idx="6"/>
          </p:cNvCxnSpPr>
          <p:nvPr/>
        </p:nvCxnSpPr>
        <p:spPr>
          <a:xfrm>
            <a:off x="5056457" y="4008227"/>
            <a:ext cx="31701" cy="45213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a:stCxn id="109" idx="2"/>
            <a:endCxn id="105" idx="6"/>
          </p:cNvCxnSpPr>
          <p:nvPr/>
        </p:nvCxnSpPr>
        <p:spPr>
          <a:xfrm>
            <a:off x="5056457" y="4008227"/>
            <a:ext cx="30750" cy="89784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a:stCxn id="110" idx="2"/>
            <a:endCxn id="103" idx="6"/>
          </p:cNvCxnSpPr>
          <p:nvPr/>
        </p:nvCxnSpPr>
        <p:spPr>
          <a:xfrm flipV="1">
            <a:off x="5060378" y="4010369"/>
            <a:ext cx="23858" cy="447854"/>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a:stCxn id="110" idx="2"/>
            <a:endCxn id="104" idx="6"/>
          </p:cNvCxnSpPr>
          <p:nvPr/>
        </p:nvCxnSpPr>
        <p:spPr>
          <a:xfrm>
            <a:off x="5060378" y="4458223"/>
            <a:ext cx="27780" cy="214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a:stCxn id="110" idx="2"/>
            <a:endCxn id="105" idx="6"/>
          </p:cNvCxnSpPr>
          <p:nvPr/>
        </p:nvCxnSpPr>
        <p:spPr>
          <a:xfrm>
            <a:off x="5060378" y="4458223"/>
            <a:ext cx="26829" cy="4478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a:stCxn id="111" idx="2"/>
            <a:endCxn id="103" idx="6"/>
          </p:cNvCxnSpPr>
          <p:nvPr/>
        </p:nvCxnSpPr>
        <p:spPr>
          <a:xfrm flipV="1">
            <a:off x="5059427" y="4010369"/>
            <a:ext cx="24809" cy="89356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a:stCxn id="111" idx="2"/>
            <a:endCxn id="104" idx="6"/>
          </p:cNvCxnSpPr>
          <p:nvPr/>
        </p:nvCxnSpPr>
        <p:spPr>
          <a:xfrm flipV="1">
            <a:off x="5059427" y="4460363"/>
            <a:ext cx="28731" cy="44357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a:stCxn id="111" idx="2"/>
            <a:endCxn id="105" idx="6"/>
          </p:cNvCxnSpPr>
          <p:nvPr/>
        </p:nvCxnSpPr>
        <p:spPr>
          <a:xfrm>
            <a:off x="5059427" y="4903935"/>
            <a:ext cx="27780" cy="214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4364161" y="339559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97" name="Oval 96"/>
          <p:cNvSpPr/>
          <p:nvPr/>
        </p:nvSpPr>
        <p:spPr>
          <a:xfrm>
            <a:off x="4363211" y="3841308"/>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98" name="Oval 97"/>
          <p:cNvSpPr/>
          <p:nvPr/>
        </p:nvSpPr>
        <p:spPr>
          <a:xfrm>
            <a:off x="4367131" y="4291303"/>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99" name="Oval 98"/>
          <p:cNvSpPr/>
          <p:nvPr/>
        </p:nvSpPr>
        <p:spPr>
          <a:xfrm>
            <a:off x="4366182" y="4737016"/>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00" name="Oval 99"/>
          <p:cNvSpPr/>
          <p:nvPr/>
        </p:nvSpPr>
        <p:spPr>
          <a:xfrm>
            <a:off x="4365232" y="5182730"/>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03" name="Oval 102"/>
          <p:cNvSpPr/>
          <p:nvPr/>
        </p:nvSpPr>
        <p:spPr>
          <a:xfrm>
            <a:off x="4709833" y="3839167"/>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04" name="Oval 103"/>
          <p:cNvSpPr/>
          <p:nvPr/>
        </p:nvSpPr>
        <p:spPr>
          <a:xfrm>
            <a:off x="4713755" y="428916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05" name="Oval 104"/>
          <p:cNvSpPr/>
          <p:nvPr/>
        </p:nvSpPr>
        <p:spPr>
          <a:xfrm>
            <a:off x="4712804" y="4734874"/>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09" name="Oval 108"/>
          <p:cNvSpPr/>
          <p:nvPr/>
        </p:nvSpPr>
        <p:spPr>
          <a:xfrm>
            <a:off x="5056457" y="3837025"/>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10" name="Oval 109"/>
          <p:cNvSpPr/>
          <p:nvPr/>
        </p:nvSpPr>
        <p:spPr>
          <a:xfrm>
            <a:off x="5060378" y="4287021"/>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11" name="Oval 110"/>
          <p:cNvSpPr/>
          <p:nvPr/>
        </p:nvSpPr>
        <p:spPr>
          <a:xfrm>
            <a:off x="5059427" y="4732733"/>
            <a:ext cx="374403"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4285" tIns="17142" rIns="34285" bIns="17142" rtlCol="0" anchor="ctr"/>
          <a:lstStyle/>
          <a:p>
            <a:pPr algn="ctr"/>
            <a:endParaRPr lang="en-US" baseline="30000" dirty="0">
              <a:solidFill>
                <a:srgbClr val="FFFFFF"/>
              </a:solidFill>
            </a:endParaRPr>
          </a:p>
        </p:txBody>
      </p:sp>
      <p:sp>
        <p:nvSpPr>
          <p:cNvPr id="170" name="Title 1"/>
          <p:cNvSpPr txBox="1">
            <a:spLocks/>
          </p:cNvSpPr>
          <p:nvPr/>
        </p:nvSpPr>
        <p:spPr bwMode="auto">
          <a:xfrm>
            <a:off x="6181127" y="3330135"/>
            <a:ext cx="1914798" cy="2195188"/>
          </a:xfrm>
          <a:prstGeom prst="rect">
            <a:avLst/>
          </a:prstGeom>
          <a:noFill/>
          <a:ln w="9525">
            <a:noFill/>
            <a:miter lim="800000"/>
            <a:headEnd/>
            <a:tailEnd/>
          </a:ln>
        </p:spPr>
        <p:txBody>
          <a:bodyPr vert="horz" wrap="square" lIns="34264" tIns="17131" rIns="34264" bIns="17131" numCol="1" anchor="t" anchorCtr="0" compatLnSpc="1">
            <a:prstTxWarp prst="textNoShape">
              <a:avLst/>
            </a:prstTxWarp>
            <a:spAutoFit/>
          </a:bodyPr>
          <a:lstStyle>
            <a:lvl1pPr algn="ctr" rtl="0" fontAlgn="base">
              <a:lnSpc>
                <a:spcPct val="90000"/>
              </a:lnSpc>
              <a:spcBef>
                <a:spcPct val="0"/>
              </a:spcBef>
              <a:spcAft>
                <a:spcPct val="0"/>
              </a:spcAft>
              <a:defRPr sz="7300" b="0">
                <a:solidFill>
                  <a:srgbClr val="73B900"/>
                </a:solidFill>
                <a:latin typeface="Trebuchet MS"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1580" algn="l" rtl="0" eaLnBrk="1" fontAlgn="base" hangingPunct="1">
              <a:spcBef>
                <a:spcPct val="0"/>
              </a:spcBef>
              <a:spcAft>
                <a:spcPct val="0"/>
              </a:spcAft>
              <a:defRPr sz="5333" b="1">
                <a:solidFill>
                  <a:srgbClr val="73B900"/>
                </a:solidFill>
                <a:latin typeface="Arial" charset="0"/>
              </a:defRPr>
            </a:lvl6pPr>
            <a:lvl7pPr marL="1523160" algn="l" rtl="0" eaLnBrk="1" fontAlgn="base" hangingPunct="1">
              <a:spcBef>
                <a:spcPct val="0"/>
              </a:spcBef>
              <a:spcAft>
                <a:spcPct val="0"/>
              </a:spcAft>
              <a:defRPr sz="5333" b="1">
                <a:solidFill>
                  <a:srgbClr val="73B900"/>
                </a:solidFill>
                <a:latin typeface="Arial" charset="0"/>
              </a:defRPr>
            </a:lvl7pPr>
            <a:lvl8pPr marL="2284737" algn="l" rtl="0" eaLnBrk="1" fontAlgn="base" hangingPunct="1">
              <a:spcBef>
                <a:spcPct val="0"/>
              </a:spcBef>
              <a:spcAft>
                <a:spcPct val="0"/>
              </a:spcAft>
              <a:defRPr sz="5333" b="1">
                <a:solidFill>
                  <a:srgbClr val="73B900"/>
                </a:solidFill>
                <a:latin typeface="Arial" charset="0"/>
              </a:defRPr>
            </a:lvl8pPr>
            <a:lvl9pPr marL="3046293" algn="l" rtl="0" eaLnBrk="1" fontAlgn="base" hangingPunct="1">
              <a:spcBef>
                <a:spcPct val="0"/>
              </a:spcBef>
              <a:spcAft>
                <a:spcPct val="0"/>
              </a:spcAft>
              <a:defRPr sz="5333" b="1">
                <a:solidFill>
                  <a:srgbClr val="73B900"/>
                </a:solidFill>
                <a:latin typeface="Arial" charset="0"/>
              </a:defRPr>
            </a:lvl9pPr>
          </a:lstStyle>
          <a:p>
            <a:pPr algn="l" defTabSz="342845">
              <a:buClr>
                <a:srgbClr val="808080"/>
              </a:buClr>
            </a:pPr>
            <a:r>
              <a:rPr lang="en-US" sz="1200" b="1" kern="0" dirty="0">
                <a:solidFill>
                  <a:schemeClr val="bg1"/>
                </a:solidFill>
              </a:rPr>
              <a:t>Today’s Largest Networks:</a:t>
            </a:r>
          </a:p>
          <a:p>
            <a:pPr algn="l" defTabSz="342845">
              <a:buClr>
                <a:srgbClr val="808080"/>
              </a:buClr>
            </a:pPr>
            <a:endParaRPr lang="en-US" sz="1200" b="1" kern="0" dirty="0">
              <a:solidFill>
                <a:schemeClr val="bg1">
                  <a:lumMod val="50000"/>
                  <a:lumOff val="50000"/>
                </a:schemeClr>
              </a:solidFill>
            </a:endParaRPr>
          </a:p>
          <a:p>
            <a:pPr marL="257175" indent="-257175" algn="l" defTabSz="342845">
              <a:buClr>
                <a:srgbClr val="808080"/>
              </a:buClr>
              <a:buFont typeface="Arial" charset="0"/>
              <a:buChar char="•"/>
            </a:pPr>
            <a:r>
              <a:rPr lang="en-US" sz="1200" b="1" kern="0" dirty="0">
                <a:solidFill>
                  <a:schemeClr val="bg1">
                    <a:lumMod val="50000"/>
                    <a:lumOff val="50000"/>
                  </a:schemeClr>
                </a:solidFill>
              </a:rPr>
              <a:t>~10 layers</a:t>
            </a:r>
          </a:p>
          <a:p>
            <a:pPr marL="257175" indent="-257175" algn="l" defTabSz="342845">
              <a:buClr>
                <a:srgbClr val="808080"/>
              </a:buClr>
              <a:buFont typeface="Arial" charset="0"/>
              <a:buChar char="•"/>
            </a:pPr>
            <a:r>
              <a:rPr lang="en-US" sz="1200" b="1" kern="0" dirty="0">
                <a:solidFill>
                  <a:schemeClr val="bg1">
                    <a:lumMod val="50000"/>
                    <a:lumOff val="50000"/>
                  </a:schemeClr>
                </a:solidFill>
              </a:rPr>
              <a:t>1B parameters</a:t>
            </a:r>
          </a:p>
          <a:p>
            <a:pPr marL="257175" indent="-257175" algn="l" defTabSz="342845">
              <a:buClr>
                <a:srgbClr val="808080"/>
              </a:buClr>
              <a:buFont typeface="Arial" charset="0"/>
              <a:buChar char="•"/>
            </a:pPr>
            <a:r>
              <a:rPr lang="en-US" sz="1200" b="1" kern="0" dirty="0">
                <a:solidFill>
                  <a:schemeClr val="bg1">
                    <a:lumMod val="50000"/>
                    <a:lumOff val="50000"/>
                  </a:schemeClr>
                </a:solidFill>
              </a:rPr>
              <a:t>10M images</a:t>
            </a:r>
          </a:p>
          <a:p>
            <a:pPr marL="257175" indent="-257175" algn="l" defTabSz="342845">
              <a:buClr>
                <a:srgbClr val="808080"/>
              </a:buClr>
              <a:buFont typeface="Arial" charset="0"/>
              <a:buChar char="•"/>
            </a:pPr>
            <a:r>
              <a:rPr lang="en-US" sz="1200" b="1" kern="0" dirty="0">
                <a:solidFill>
                  <a:schemeClr val="bg1">
                    <a:lumMod val="50000"/>
                    <a:lumOff val="50000"/>
                  </a:schemeClr>
                </a:solidFill>
              </a:rPr>
              <a:t>~30 </a:t>
            </a:r>
            <a:r>
              <a:rPr lang="en-US" sz="1200" b="1" kern="0" dirty="0" err="1">
                <a:solidFill>
                  <a:schemeClr val="bg1">
                    <a:lumMod val="50000"/>
                    <a:lumOff val="50000"/>
                  </a:schemeClr>
                </a:solidFill>
              </a:rPr>
              <a:t>Exaflops</a:t>
            </a:r>
            <a:endParaRPr lang="en-US" sz="1200" b="1" kern="0" dirty="0">
              <a:solidFill>
                <a:schemeClr val="bg1">
                  <a:lumMod val="50000"/>
                  <a:lumOff val="50000"/>
                </a:schemeClr>
              </a:solidFill>
            </a:endParaRPr>
          </a:p>
          <a:p>
            <a:pPr marL="257175" indent="-257175" algn="l" defTabSz="342845">
              <a:buClr>
                <a:srgbClr val="808080"/>
              </a:buClr>
              <a:buFont typeface="Arial" charset="0"/>
              <a:buChar char="•"/>
            </a:pPr>
            <a:r>
              <a:rPr lang="en-US" sz="1200" b="1" kern="0" dirty="0">
                <a:solidFill>
                  <a:schemeClr val="bg1">
                    <a:lumMod val="50000"/>
                    <a:lumOff val="50000"/>
                  </a:schemeClr>
                </a:solidFill>
              </a:rPr>
              <a:t>~30 GPU days</a:t>
            </a:r>
          </a:p>
          <a:p>
            <a:pPr algn="l" defTabSz="342845">
              <a:buClr>
                <a:srgbClr val="808080"/>
              </a:buClr>
            </a:pPr>
            <a:endParaRPr lang="en-US" sz="1200" b="1" kern="0" dirty="0">
              <a:solidFill>
                <a:schemeClr val="bg1">
                  <a:lumMod val="50000"/>
                  <a:lumOff val="50000"/>
                </a:schemeClr>
              </a:solidFill>
            </a:endParaRPr>
          </a:p>
          <a:p>
            <a:pPr algn="l" defTabSz="342845">
              <a:buClr>
                <a:srgbClr val="808080"/>
              </a:buClr>
            </a:pPr>
            <a:r>
              <a:rPr lang="en-US" sz="1200" b="1" kern="0" dirty="0">
                <a:solidFill>
                  <a:schemeClr val="bg1">
                    <a:lumMod val="50000"/>
                    <a:lumOff val="50000"/>
                  </a:schemeClr>
                </a:solidFill>
              </a:rPr>
              <a:t>Human brain has trillions of parameters – 1,000 more.</a:t>
            </a:r>
          </a:p>
          <a:p>
            <a:pPr algn="l" defTabSz="342845">
              <a:buClr>
                <a:srgbClr val="808080"/>
              </a:buClr>
            </a:pPr>
            <a:endParaRPr lang="en-US" sz="1200" kern="0" dirty="0">
              <a:solidFill>
                <a:schemeClr val="bg1">
                  <a:lumMod val="50000"/>
                  <a:lumOff val="50000"/>
                </a:schemeClr>
              </a:solidFill>
            </a:endParaRPr>
          </a:p>
        </p:txBody>
      </p:sp>
    </p:spTree>
    <p:extLst>
      <p:ext uri="{BB962C8B-B14F-4D97-AF65-F5344CB8AC3E}">
        <p14:creationId xmlns:p14="http://schemas.microsoft.com/office/powerpoint/2010/main" val="151717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4134025" y="2023973"/>
            <a:ext cx="984606" cy="1495050"/>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2851048" y="252788"/>
            <a:ext cx="1485159" cy="984605"/>
          </a:xfrm>
          <a:prstGeom prst="rect">
            <a:avLst/>
          </a:prstGeom>
          <a:ln>
            <a:solidFill>
              <a:schemeClr val="bg2">
                <a:lumMod val="75000"/>
              </a:schemeClr>
            </a:solidFill>
          </a:ln>
          <a:effectLst>
            <a:outerShdw blurRad="50800" dist="38100" dir="5400000" algn="t" rotWithShape="0">
              <a:prstClr val="black">
                <a:alpha val="40000"/>
              </a:prstClr>
            </a:outerShdw>
          </a:effectLst>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985" y="2035484"/>
            <a:ext cx="1001590" cy="1486581"/>
          </a:xfrm>
          <a:prstGeom prst="rect">
            <a:avLst/>
          </a:prstGeom>
          <a:ln>
            <a:solidFill>
              <a:schemeClr val="bg2">
                <a:lumMod val="75000"/>
              </a:schemeClr>
            </a:solidFill>
          </a:ln>
          <a:effectLst>
            <a:outerShdw blurRad="50800" dist="38100" dir="5400000" algn="t" rotWithShape="0">
              <a:prstClr val="black">
                <a:alpha val="40000"/>
              </a:prstClr>
            </a:outerShdw>
          </a:effectLst>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33776" y="-1360"/>
            <a:ext cx="984606" cy="1487123"/>
          </a:xfrm>
          <a:prstGeom prst="rect">
            <a:avLst/>
          </a:prstGeom>
          <a:ln>
            <a:solidFill>
              <a:schemeClr val="bg2">
                <a:lumMod val="75000"/>
              </a:schemeClr>
            </a:solidFill>
          </a:ln>
          <a:effectLst>
            <a:outerShdw blurRad="50800" dist="38100" dir="5400000" algn="t" rotWithShape="0">
              <a:prstClr val="black">
                <a:alpha val="40000"/>
              </a:prstClr>
            </a:outerShdw>
          </a:effectLst>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rot="5400000">
            <a:off x="3889107" y="247248"/>
            <a:ext cx="1485159" cy="993173"/>
          </a:xfrm>
          <a:prstGeom prst="rect">
            <a:avLst/>
          </a:prstGeom>
          <a:ln>
            <a:solidFill>
              <a:schemeClr val="bg2">
                <a:lumMod val="75000"/>
              </a:schemeClr>
            </a:solidFill>
          </a:ln>
          <a:effectLst>
            <a:outerShdw blurRad="50800" dist="38100" dir="5400000" algn="t" rotWithShape="0">
              <a:prstClr val="black">
                <a:alpha val="40000"/>
              </a:prstClr>
            </a:outerShdw>
          </a:effectLst>
        </p:spPr>
      </p:pic>
      <p:grpSp>
        <p:nvGrpSpPr>
          <p:cNvPr id="36" name="Group 35"/>
          <p:cNvGrpSpPr/>
          <p:nvPr/>
        </p:nvGrpSpPr>
        <p:grpSpPr>
          <a:xfrm>
            <a:off x="5177442" y="-11890"/>
            <a:ext cx="984606" cy="1495050"/>
            <a:chOff x="7005218" y="2"/>
            <a:chExt cx="1312808" cy="1986342"/>
          </a:xfrm>
        </p:grpSpPr>
        <p:sp>
          <p:nvSpPr>
            <p:cNvPr id="22" name="Rectangle 21"/>
            <p:cNvSpPr/>
            <p:nvPr/>
          </p:nvSpPr>
          <p:spPr>
            <a:xfrm>
              <a:off x="7005218" y="2"/>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010397" y="711844"/>
              <a:ext cx="1248359" cy="1151604"/>
            </a:xfrm>
            <a:prstGeom prst="rect">
              <a:avLst/>
            </a:prstGeom>
          </p:spPr>
        </p:pic>
      </p:grpSp>
      <p:pic>
        <p:nvPicPr>
          <p:cNvPr id="32" name="Picture 3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211218" y="1256"/>
            <a:ext cx="984607" cy="1485155"/>
          </a:xfrm>
          <a:prstGeom prst="rect">
            <a:avLst/>
          </a:prstGeom>
          <a:ln>
            <a:solidFill>
              <a:schemeClr val="bg2">
                <a:lumMod val="75000"/>
              </a:schemeClr>
            </a:solidFill>
          </a:ln>
          <a:effectLst>
            <a:outerShdw blurRad="50800" dist="38100" dir="5400000" algn="t" rotWithShape="0">
              <a:prstClr val="black">
                <a:alpha val="40000"/>
              </a:prstClr>
            </a:outerShdw>
          </a:effectLst>
        </p:spPr>
      </p:pic>
      <p:grpSp>
        <p:nvGrpSpPr>
          <p:cNvPr id="35" name="Group 34"/>
          <p:cNvGrpSpPr/>
          <p:nvPr/>
        </p:nvGrpSpPr>
        <p:grpSpPr>
          <a:xfrm>
            <a:off x="7244994" y="-11893"/>
            <a:ext cx="984606" cy="1495050"/>
            <a:chOff x="7005218" y="2240640"/>
            <a:chExt cx="1312808" cy="1986342"/>
          </a:xfrm>
        </p:grpSpPr>
        <p:sp>
          <p:nvSpPr>
            <p:cNvPr id="34" name="Rectangle 33"/>
            <p:cNvSpPr/>
            <p:nvPr/>
          </p:nvSpPr>
          <p:spPr>
            <a:xfrm>
              <a:off x="7005218" y="2240640"/>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18785" y="2885020"/>
              <a:ext cx="1299241" cy="975782"/>
            </a:xfrm>
            <a:prstGeom prst="rect">
              <a:avLst/>
            </a:prstGeom>
          </p:spPr>
        </p:pic>
      </p:grpSp>
      <p:grpSp>
        <p:nvGrpSpPr>
          <p:cNvPr id="6" name="Group 5"/>
          <p:cNvGrpSpPr/>
          <p:nvPr/>
        </p:nvGrpSpPr>
        <p:grpSpPr>
          <a:xfrm>
            <a:off x="1033776" y="2026859"/>
            <a:ext cx="984606" cy="1495050"/>
            <a:chOff x="0" y="2026860"/>
            <a:chExt cx="1312808" cy="1986342"/>
          </a:xfrm>
        </p:grpSpPr>
        <p:sp>
          <p:nvSpPr>
            <p:cNvPr id="37" name="Rectangle 36"/>
            <p:cNvSpPr/>
            <p:nvPr/>
          </p:nvSpPr>
          <p:spPr>
            <a:xfrm>
              <a:off x="0" y="2026860"/>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3796" y="2700861"/>
              <a:ext cx="1262149" cy="872067"/>
            </a:xfrm>
            <a:prstGeom prst="rect">
              <a:avLst/>
            </a:prstGeom>
          </p:spPr>
        </p:pic>
      </p:grpSp>
      <p:grpSp>
        <p:nvGrpSpPr>
          <p:cNvPr id="7" name="Group 6"/>
          <p:cNvGrpSpPr/>
          <p:nvPr/>
        </p:nvGrpSpPr>
        <p:grpSpPr>
          <a:xfrm>
            <a:off x="6211218" y="2026859"/>
            <a:ext cx="984606" cy="1495050"/>
            <a:chOff x="2756734" y="2026860"/>
            <a:chExt cx="1312808" cy="1986342"/>
          </a:xfrm>
        </p:grpSpPr>
        <p:sp>
          <p:nvSpPr>
            <p:cNvPr id="39" name="Rectangle 38"/>
            <p:cNvSpPr/>
            <p:nvPr/>
          </p:nvSpPr>
          <p:spPr>
            <a:xfrm>
              <a:off x="2756734" y="2026860"/>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765123" y="2452520"/>
              <a:ext cx="1304419" cy="1430879"/>
            </a:xfrm>
            <a:prstGeom prst="rect">
              <a:avLst/>
            </a:prstGeom>
          </p:spPr>
        </p:pic>
      </p:grpSp>
      <p:sp>
        <p:nvSpPr>
          <p:cNvPr id="41" name="Rectangle 40"/>
          <p:cNvSpPr/>
          <p:nvPr/>
        </p:nvSpPr>
        <p:spPr>
          <a:xfrm>
            <a:off x="3101326" y="2026859"/>
            <a:ext cx="984606" cy="1495050"/>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pic>
        <p:nvPicPr>
          <p:cNvPr id="45" name="Picture 4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255170" y="2026860"/>
            <a:ext cx="984606" cy="1499828"/>
          </a:xfrm>
          <a:prstGeom prst="rect">
            <a:avLst/>
          </a:prstGeom>
          <a:ln>
            <a:solidFill>
              <a:schemeClr val="bg2">
                <a:lumMod val="75000"/>
              </a:schemeClr>
            </a:solidFill>
          </a:ln>
          <a:effectLst>
            <a:outerShdw blurRad="50800" dist="38100" dir="5400000" algn="t" rotWithShape="0">
              <a:prstClr val="black">
                <a:alpha val="40000"/>
              </a:prstClr>
            </a:outerShdw>
          </a:effectLst>
        </p:spPr>
      </p:pic>
      <p:grpSp>
        <p:nvGrpSpPr>
          <p:cNvPr id="50" name="Group 49"/>
          <p:cNvGrpSpPr/>
          <p:nvPr/>
        </p:nvGrpSpPr>
        <p:grpSpPr>
          <a:xfrm>
            <a:off x="-16984" y="-11892"/>
            <a:ext cx="1001590" cy="1495050"/>
            <a:chOff x="6876209" y="2026860"/>
            <a:chExt cx="1335453" cy="1986342"/>
          </a:xfrm>
        </p:grpSpPr>
        <p:sp>
          <p:nvSpPr>
            <p:cNvPr id="29" name="Rectangle 28"/>
            <p:cNvSpPr/>
            <p:nvPr/>
          </p:nvSpPr>
          <p:spPr>
            <a:xfrm>
              <a:off x="6876209" y="2026860"/>
              <a:ext cx="1335453"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931182" y="2223082"/>
              <a:ext cx="1183667" cy="1756563"/>
            </a:xfrm>
            <a:prstGeom prst="rect">
              <a:avLst/>
            </a:prstGeom>
            <a:ln>
              <a:noFill/>
            </a:ln>
            <a:effectLst/>
          </p:spPr>
        </p:pic>
      </p:grpSp>
      <p:pic>
        <p:nvPicPr>
          <p:cNvPr id="4" name="Picture 3"/>
          <p:cNvPicPr>
            <a:picLocks noChangeAspect="1"/>
          </p:cNvPicPr>
          <p:nvPr/>
        </p:nvPicPr>
        <p:blipFill rotWithShape="1">
          <a:blip r:embed="rId15" cstate="print">
            <a:extLst>
              <a:ext uri="{28A0092B-C50C-407E-A947-70E740481C1C}">
                <a14:useLocalDpi xmlns:a14="http://schemas.microsoft.com/office/drawing/2010/main" val="0"/>
              </a:ext>
            </a:extLst>
          </a:blip>
          <a:srcRect l="35250" r="20791"/>
          <a:stretch/>
        </p:blipFill>
        <p:spPr>
          <a:xfrm>
            <a:off x="3101326" y="2035486"/>
            <a:ext cx="984605" cy="1493336"/>
          </a:xfrm>
          <a:prstGeom prst="rect">
            <a:avLst/>
          </a:prstGeom>
        </p:spPr>
      </p:pic>
      <p:sp>
        <p:nvSpPr>
          <p:cNvPr id="42" name="Title 8"/>
          <p:cNvSpPr txBox="1">
            <a:spLocks/>
          </p:cNvSpPr>
          <p:nvPr/>
        </p:nvSpPr>
        <p:spPr bwMode="auto">
          <a:xfrm>
            <a:off x="1" y="4246928"/>
            <a:ext cx="8229599" cy="1763069"/>
          </a:xfrm>
          <a:prstGeom prst="rect">
            <a:avLst/>
          </a:prstGeom>
          <a:noFill/>
          <a:ln w="9525">
            <a:noFill/>
            <a:miter lim="800000"/>
            <a:headEnd/>
            <a:tailEnd/>
          </a:ln>
        </p:spPr>
        <p:txBody>
          <a:bodyPr vert="horz" wrap="square" lIns="82296" tIns="41148" rIns="82296" bIns="41148" numCol="1" anchor="t" anchorCtr="0" compatLnSpc="1">
            <a:prstTxWarp prst="textNoShape">
              <a:avLst/>
            </a:prstTxWarp>
            <a:noAutofit/>
          </a:bodyPr>
          <a:lstStyle>
            <a:lvl1pPr algn="l"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algn="ctr">
              <a:spcAft>
                <a:spcPts val="1080"/>
              </a:spcAft>
            </a:pPr>
            <a:r>
              <a:rPr lang="en-US" kern="0" dirty="0">
                <a:solidFill>
                  <a:srgbClr val="76B900"/>
                </a:solidFill>
                <a:latin typeface="Arial" panose="020B0604020202020204" pitchFamily="34" charset="0"/>
                <a:cs typeface="Arial" panose="020B0604020202020204" pitchFamily="34" charset="0"/>
              </a:rPr>
              <a:t>Jetson At the leading Edge</a:t>
            </a:r>
            <a:r>
              <a:rPr lang="en-US" sz="2200" kern="0" dirty="0">
                <a:latin typeface="Arial" panose="020B0604020202020204" pitchFamily="34" charset="0"/>
                <a:cs typeface="Arial" panose="020B0604020202020204" pitchFamily="34" charset="0"/>
              </a:rPr>
              <a:t/>
            </a:r>
            <a:br>
              <a:rPr lang="en-US" sz="2200" kern="0" dirty="0">
                <a:latin typeface="Arial" panose="020B0604020202020204" pitchFamily="34" charset="0"/>
                <a:cs typeface="Arial" panose="020B0604020202020204" pitchFamily="34" charset="0"/>
              </a:rPr>
            </a:br>
            <a:r>
              <a:rPr lang="en-US" sz="900" kern="0" dirty="0">
                <a:latin typeface="Arial" panose="020B0604020202020204" pitchFamily="34" charset="0"/>
                <a:cs typeface="Arial" panose="020B0604020202020204" pitchFamily="34" charset="0"/>
              </a:rPr>
              <a:t/>
            </a:r>
            <a:br>
              <a:rPr lang="en-US" sz="900" kern="0" dirty="0">
                <a:latin typeface="Arial" panose="020B0604020202020204" pitchFamily="34" charset="0"/>
                <a:cs typeface="Arial" panose="020B0604020202020204" pitchFamily="34" charset="0"/>
              </a:rPr>
            </a:br>
            <a:r>
              <a:rPr lang="en-US" sz="1800" kern="0" cap="none" dirty="0">
                <a:latin typeface="Arial" panose="020B0604020202020204" pitchFamily="34" charset="0"/>
                <a:cs typeface="Arial" panose="020B0604020202020204" pitchFamily="34" charset="0"/>
              </a:rPr>
              <a:t>Research Humanoids, Intelligent Appliances, Assistive and Medical</a:t>
            </a:r>
            <a:br>
              <a:rPr lang="en-US" sz="1800" kern="0" cap="none" dirty="0">
                <a:latin typeface="Arial" panose="020B0604020202020204" pitchFamily="34" charset="0"/>
                <a:cs typeface="Arial" panose="020B0604020202020204" pitchFamily="34" charset="0"/>
              </a:rPr>
            </a:br>
            <a:r>
              <a:rPr lang="en-US" sz="1800" kern="0" cap="none" dirty="0">
                <a:latin typeface="Arial" panose="020B0604020202020204" pitchFamily="34" charset="0"/>
                <a:cs typeface="Arial" panose="020B0604020202020204" pitchFamily="34" charset="0"/>
              </a:rPr>
              <a:t>Drones, Ground Robots, Submersibles</a:t>
            </a:r>
            <a:endParaRPr lang="en-US" sz="1800" kern="0" dirty="0">
              <a:solidFill>
                <a:schemeClr val="tx2"/>
              </a:solidFill>
              <a:latin typeface="Arial" panose="020B0604020202020204" pitchFamily="34" charset="0"/>
              <a:ea typeface="+mn-ea"/>
              <a:cs typeface="Arial" panose="020B0604020202020204" pitchFamily="34" charset="0"/>
            </a:endParaRPr>
          </a:p>
        </p:txBody>
      </p:sp>
      <p:grpSp>
        <p:nvGrpSpPr>
          <p:cNvPr id="30" name="Group 29"/>
          <p:cNvGrpSpPr/>
          <p:nvPr/>
        </p:nvGrpSpPr>
        <p:grpSpPr>
          <a:xfrm>
            <a:off x="2067551" y="-7371"/>
            <a:ext cx="984606" cy="1486098"/>
            <a:chOff x="4185820" y="0"/>
            <a:chExt cx="1312808" cy="1974450"/>
          </a:xfrm>
        </p:grpSpPr>
        <p:sp>
          <p:nvSpPr>
            <p:cNvPr id="31" name="Rectangle 30"/>
            <p:cNvSpPr/>
            <p:nvPr/>
          </p:nvSpPr>
          <p:spPr>
            <a:xfrm>
              <a:off x="4185820" y="0"/>
              <a:ext cx="1312808" cy="1974450"/>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rotWithShape="1">
            <a:blip r:embed="rId16" cstate="print">
              <a:extLst>
                <a:ext uri="{28A0092B-C50C-407E-A947-70E740481C1C}">
                  <a14:useLocalDpi xmlns:a14="http://schemas.microsoft.com/office/drawing/2010/main"/>
                </a:ext>
              </a:extLst>
            </a:blip>
            <a:srcRect b="22358"/>
            <a:stretch/>
          </p:blipFill>
          <p:spPr>
            <a:xfrm>
              <a:off x="4554428" y="1466569"/>
              <a:ext cx="575592" cy="446899"/>
            </a:xfrm>
            <a:prstGeom prst="rect">
              <a:avLst/>
            </a:prstGeom>
          </p:spPr>
        </p:pic>
        <p:pic>
          <p:nvPicPr>
            <p:cNvPr id="44" name="Picture 43"/>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325005" y="142908"/>
              <a:ext cx="1173623" cy="1449333"/>
            </a:xfrm>
            <a:prstGeom prst="rect">
              <a:avLst/>
            </a:prstGeom>
          </p:spPr>
        </p:pic>
      </p:grpSp>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2067550" y="2026859"/>
            <a:ext cx="984607" cy="1499828"/>
          </a:xfrm>
          <a:prstGeom prst="rect">
            <a:avLst/>
          </a:prstGeom>
          <a:ln>
            <a:solidFill>
              <a:schemeClr val="bg2">
                <a:lumMod val="75000"/>
              </a:schemeClr>
            </a:solidFill>
          </a:ln>
          <a:effectLst>
            <a:outerShdw blurRad="50800" dist="38100" dir="5400000" algn="t" rotWithShape="0">
              <a:prstClr val="black">
                <a:alpha val="40000"/>
              </a:prstClr>
            </a:outerShdw>
          </a:effectLst>
        </p:spPr>
      </p:pic>
      <p:sp>
        <p:nvSpPr>
          <p:cNvPr id="51" name="Rectangle 50"/>
          <p:cNvSpPr/>
          <p:nvPr/>
        </p:nvSpPr>
        <p:spPr>
          <a:xfrm>
            <a:off x="5179084" y="2023976"/>
            <a:ext cx="984606" cy="1495050"/>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pic>
        <p:nvPicPr>
          <p:cNvPr id="2050" name="Picture 2" descr="C:\Users\dustinf\Pictures\fromvideocam.pn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7238" r="23094"/>
          <a:stretch/>
        </p:blipFill>
        <p:spPr bwMode="auto">
          <a:xfrm flipH="1">
            <a:off x="5180155" y="2215155"/>
            <a:ext cx="983534" cy="116943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20">
            <a:extLst>
              <a:ext uri="{28A0092B-C50C-407E-A947-70E740481C1C}">
                <a14:useLocalDpi xmlns:a14="http://schemas.microsoft.com/office/drawing/2010/main" val="0"/>
              </a:ext>
            </a:extLst>
          </a:blip>
          <a:srcRect l="43217" t="21204" r="45805" b="50000"/>
          <a:stretch/>
        </p:blipFill>
        <p:spPr bwMode="auto">
          <a:xfrm>
            <a:off x="4114802" y="2035484"/>
            <a:ext cx="1003829" cy="148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03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86" y="231376"/>
            <a:ext cx="7482078" cy="1228028"/>
          </a:xfrm>
        </p:spPr>
        <p:txBody>
          <a:bodyPr/>
          <a:lstStyle/>
          <a:p>
            <a:r>
              <a:rPr lang="en-US" sz="2500" dirty="0" smtClean="0"/>
              <a:t/>
            </a:r>
            <a:br>
              <a:rPr lang="en-US" sz="2500" dirty="0" smtClean="0"/>
            </a:br>
            <a:r>
              <a:rPr lang="en-US" dirty="0" smtClean="0"/>
              <a:t>Train</a:t>
            </a:r>
            <a:r>
              <a:rPr lang="en-US" dirty="0"/>
              <a:t>, then Deploy</a:t>
            </a:r>
            <a:r>
              <a:rPr lang="en-US" sz="2500" dirty="0"/>
              <a:t/>
            </a:r>
            <a:br>
              <a:rPr lang="en-US" sz="2500" dirty="0"/>
            </a:br>
            <a:endParaRPr lang="en-US" sz="2500" dirty="0"/>
          </a:p>
        </p:txBody>
      </p:sp>
      <p:sp>
        <p:nvSpPr>
          <p:cNvPr id="4" name="Text Placeholder 3"/>
          <p:cNvSpPr>
            <a:spLocks noGrp="1"/>
          </p:cNvSpPr>
          <p:nvPr>
            <p:ph type="body" sz="quarter" idx="10"/>
          </p:nvPr>
        </p:nvSpPr>
        <p:spPr>
          <a:xfrm>
            <a:off x="384020" y="990774"/>
            <a:ext cx="8356531" cy="525463"/>
          </a:xfrm>
        </p:spPr>
        <p:txBody>
          <a:bodyPr/>
          <a:lstStyle/>
          <a:p>
            <a:r>
              <a:rPr lang="en-US" dirty="0"/>
              <a:t>your Neural networks</a:t>
            </a:r>
          </a:p>
        </p:txBody>
      </p:sp>
      <p:sp>
        <p:nvSpPr>
          <p:cNvPr id="188" name="Rectangle 187"/>
          <p:cNvSpPr/>
          <p:nvPr/>
        </p:nvSpPr>
        <p:spPr>
          <a:xfrm>
            <a:off x="5477182" y="1635569"/>
            <a:ext cx="857580" cy="640051"/>
          </a:xfrm>
          <a:prstGeom prst="rect">
            <a:avLst/>
          </a:prstGeom>
          <a:solidFill>
            <a:schemeClr val="bg2">
              <a:lumMod val="50000"/>
            </a:schemeClr>
          </a:solidFill>
          <a:ln w="31750" cap="flat" cmpd="sng" algn="ctr">
            <a:solidFill>
              <a:srgbClr val="FFFFFF"/>
            </a:solidFill>
            <a:prstDash val="solid"/>
          </a:ln>
          <a:effectLst/>
        </p:spPr>
        <p:txBody>
          <a:bodyPr lIns="82296" tIns="41148" rIns="82296" bIns="41148" rtlCol="0" anchor="ctr"/>
          <a:lstStyle/>
          <a:p>
            <a:pPr algn="ctr" defTabSz="411464">
              <a:defRPr/>
            </a:pPr>
            <a:endParaRPr lang="en-US" sz="1600" kern="0">
              <a:solidFill>
                <a:srgbClr val="FFFFFF"/>
              </a:solidFill>
              <a:latin typeface="Trebuchet MS"/>
            </a:endParaRPr>
          </a:p>
        </p:txBody>
      </p:sp>
      <p:sp>
        <p:nvSpPr>
          <p:cNvPr id="225" name="Oval 224"/>
          <p:cNvSpPr/>
          <p:nvPr/>
        </p:nvSpPr>
        <p:spPr>
          <a:xfrm>
            <a:off x="5942486" y="1735435"/>
            <a:ext cx="123542" cy="136900"/>
          </a:xfrm>
          <a:prstGeom prst="ellipse">
            <a:avLst/>
          </a:prstGeom>
          <a:solidFill>
            <a:srgbClr val="FFFFFF"/>
          </a:solidFill>
          <a:ln w="25400" cap="flat" cmpd="sng" algn="ctr">
            <a:noFill/>
            <a:prstDash val="solid"/>
          </a:ln>
          <a:effectLst/>
        </p:spPr>
        <p:txBody>
          <a:bodyPr lIns="82296" tIns="41148" rIns="82296" bIns="41148" rtlCol="0" anchor="ctr"/>
          <a:lstStyle/>
          <a:p>
            <a:pPr algn="ctr" defTabSz="411464">
              <a:defRPr/>
            </a:pPr>
            <a:endParaRPr lang="en-US" sz="1600" kern="0">
              <a:solidFill>
                <a:srgbClr val="FFFFFF"/>
              </a:solidFill>
              <a:latin typeface="Trebuchet MS"/>
            </a:endParaRPr>
          </a:p>
        </p:txBody>
      </p:sp>
      <p:sp>
        <p:nvSpPr>
          <p:cNvPr id="242" name="Rounded Rectangle 241"/>
          <p:cNvSpPr/>
          <p:nvPr/>
        </p:nvSpPr>
        <p:spPr>
          <a:xfrm rot="20805556">
            <a:off x="1611262" y="1531474"/>
            <a:ext cx="857580" cy="640051"/>
          </a:xfrm>
          <a:prstGeom prst="roundRect">
            <a:avLst>
              <a:gd name="adj" fmla="val 0"/>
            </a:avLst>
          </a:prstGeom>
          <a:solidFill>
            <a:schemeClr val="bg2">
              <a:lumMod val="50000"/>
            </a:schemeClr>
          </a:solidFill>
          <a:ln w="31750" cap="flat" cmpd="sng" algn="ctr">
            <a:solidFill>
              <a:srgbClr val="FFFFFF"/>
            </a:solidFill>
            <a:prstDash val="solid"/>
          </a:ln>
          <a:effectLst/>
        </p:spPr>
        <p:txBody>
          <a:bodyPr lIns="82296" tIns="41148" rIns="82296" bIns="41148" rtlCol="0" anchor="ctr"/>
          <a:lstStyle/>
          <a:p>
            <a:pPr algn="ctr" defTabSz="411464">
              <a:defRPr/>
            </a:pPr>
            <a:endParaRPr lang="en-US" sz="1600" kern="0">
              <a:solidFill>
                <a:srgbClr val="FFFFFF"/>
              </a:solidFill>
              <a:latin typeface="Trebuchet MS"/>
            </a:endParaRPr>
          </a:p>
        </p:txBody>
      </p:sp>
      <p:sp>
        <p:nvSpPr>
          <p:cNvPr id="243" name="Rounded Rectangle 242"/>
          <p:cNvSpPr/>
          <p:nvPr/>
        </p:nvSpPr>
        <p:spPr>
          <a:xfrm rot="21335900">
            <a:off x="1683724" y="1548202"/>
            <a:ext cx="857580" cy="640051"/>
          </a:xfrm>
          <a:prstGeom prst="roundRect">
            <a:avLst>
              <a:gd name="adj" fmla="val 0"/>
            </a:avLst>
          </a:prstGeom>
          <a:solidFill>
            <a:schemeClr val="bg2">
              <a:lumMod val="50000"/>
            </a:schemeClr>
          </a:solidFill>
          <a:ln w="31750" cap="flat" cmpd="sng" algn="ctr">
            <a:solidFill>
              <a:srgbClr val="FFFFFF"/>
            </a:solidFill>
            <a:prstDash val="solid"/>
          </a:ln>
          <a:effectLst/>
        </p:spPr>
        <p:txBody>
          <a:bodyPr lIns="82296" tIns="41148" rIns="82296" bIns="41148" rtlCol="0" anchor="ctr"/>
          <a:lstStyle/>
          <a:p>
            <a:pPr algn="ctr" defTabSz="411464">
              <a:defRPr/>
            </a:pPr>
            <a:endParaRPr lang="en-US" sz="1600" kern="0">
              <a:solidFill>
                <a:srgbClr val="FFFFFF"/>
              </a:solidFill>
              <a:latin typeface="Trebuchet MS"/>
            </a:endParaRPr>
          </a:p>
        </p:txBody>
      </p:sp>
      <p:sp>
        <p:nvSpPr>
          <p:cNvPr id="244" name="Rectangle 243"/>
          <p:cNvSpPr/>
          <p:nvPr/>
        </p:nvSpPr>
        <p:spPr>
          <a:xfrm>
            <a:off x="1797323" y="1635569"/>
            <a:ext cx="857580" cy="640051"/>
          </a:xfrm>
          <a:prstGeom prst="rect">
            <a:avLst/>
          </a:prstGeom>
          <a:solidFill>
            <a:schemeClr val="bg2">
              <a:lumMod val="50000"/>
            </a:schemeClr>
          </a:solidFill>
          <a:ln w="31750" cap="flat" cmpd="sng" algn="ctr">
            <a:solidFill>
              <a:srgbClr val="FFFFFF"/>
            </a:solidFill>
            <a:prstDash val="solid"/>
          </a:ln>
          <a:effectLst/>
        </p:spPr>
        <p:txBody>
          <a:bodyPr lIns="82296" tIns="41148" rIns="82296" bIns="41148" rtlCol="0" anchor="ctr"/>
          <a:lstStyle/>
          <a:p>
            <a:pPr algn="ctr" defTabSz="411464">
              <a:defRPr/>
            </a:pPr>
            <a:endParaRPr lang="en-US" sz="1600" kern="0">
              <a:solidFill>
                <a:srgbClr val="FFFFFF"/>
              </a:solidFill>
              <a:latin typeface="Trebuchet MS"/>
            </a:endParaRPr>
          </a:p>
        </p:txBody>
      </p:sp>
      <p:sp>
        <p:nvSpPr>
          <p:cNvPr id="245" name="Oval 244"/>
          <p:cNvSpPr/>
          <p:nvPr/>
        </p:nvSpPr>
        <p:spPr>
          <a:xfrm>
            <a:off x="2262626" y="1735435"/>
            <a:ext cx="123542" cy="136900"/>
          </a:xfrm>
          <a:prstGeom prst="ellipse">
            <a:avLst/>
          </a:prstGeom>
          <a:solidFill>
            <a:srgbClr val="FFFFFF"/>
          </a:solidFill>
          <a:ln w="25400" cap="flat" cmpd="sng" algn="ctr">
            <a:noFill/>
            <a:prstDash val="solid"/>
          </a:ln>
          <a:effectLst/>
        </p:spPr>
        <p:txBody>
          <a:bodyPr lIns="82296" tIns="41148" rIns="82296" bIns="41148" rtlCol="0" anchor="ctr"/>
          <a:lstStyle/>
          <a:p>
            <a:pPr algn="ctr" defTabSz="411464">
              <a:defRPr/>
            </a:pPr>
            <a:endParaRPr lang="en-US" sz="1600" kern="0">
              <a:solidFill>
                <a:srgbClr val="FFFFFF"/>
              </a:solidFill>
              <a:latin typeface="Trebuchet MS"/>
            </a:endParaRPr>
          </a:p>
        </p:txBody>
      </p:sp>
      <p:sp>
        <p:nvSpPr>
          <p:cNvPr id="247" name="TextBox 246"/>
          <p:cNvSpPr txBox="1"/>
          <p:nvPr/>
        </p:nvSpPr>
        <p:spPr>
          <a:xfrm>
            <a:off x="6302009" y="1837869"/>
            <a:ext cx="2244393"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nSpc>
                <a:spcPct val="90000"/>
              </a:lnSpc>
            </a:pPr>
            <a:r>
              <a:rPr lang="en-US" sz="1100" dirty="0">
                <a:solidFill>
                  <a:schemeClr val="bg1"/>
                </a:solidFill>
              </a:rPr>
              <a:t>Classified Object!</a:t>
            </a:r>
          </a:p>
        </p:txBody>
      </p:sp>
      <p:cxnSp>
        <p:nvCxnSpPr>
          <p:cNvPr id="249" name="Straight Arrow Connector 248"/>
          <p:cNvCxnSpPr/>
          <p:nvPr/>
        </p:nvCxnSpPr>
        <p:spPr>
          <a:xfrm>
            <a:off x="2126138" y="2354301"/>
            <a:ext cx="0" cy="968744"/>
          </a:xfrm>
          <a:prstGeom prst="straightConnector1">
            <a:avLst/>
          </a:prstGeom>
          <a:ln w="19050">
            <a:gradFill flip="none" rotWithShape="1">
              <a:gsLst>
                <a:gs pos="0">
                  <a:schemeClr val="bg1">
                    <a:alpha val="0"/>
                  </a:schemeClr>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3734297" y="3973471"/>
            <a:ext cx="806557" cy="554447"/>
            <a:chOff x="4500374" y="4018289"/>
            <a:chExt cx="821519" cy="509629"/>
          </a:xfrm>
        </p:grpSpPr>
        <p:cxnSp>
          <p:nvCxnSpPr>
            <p:cNvPr id="259" name="Straight Connector 258"/>
            <p:cNvCxnSpPr/>
            <p:nvPr/>
          </p:nvCxnSpPr>
          <p:spPr>
            <a:xfrm flipH="1" flipV="1">
              <a:off x="4500374" y="4104577"/>
              <a:ext cx="212298" cy="30848"/>
            </a:xfrm>
            <a:prstGeom prst="line">
              <a:avLst/>
            </a:prstGeom>
            <a:noFill/>
            <a:ln w="12700" cap="rnd" cmpd="sng" algn="ctr">
              <a:solidFill>
                <a:srgbClr val="B3B3B3">
                  <a:lumMod val="75000"/>
                </a:srgbClr>
              </a:solidFill>
              <a:prstDash val="solid"/>
            </a:ln>
            <a:effectLst/>
          </p:spPr>
        </p:cxnSp>
        <p:cxnSp>
          <p:nvCxnSpPr>
            <p:cNvPr id="260" name="Straight Connector 259"/>
            <p:cNvCxnSpPr/>
            <p:nvPr/>
          </p:nvCxnSpPr>
          <p:spPr>
            <a:xfrm flipH="1" flipV="1">
              <a:off x="4501723" y="4106708"/>
              <a:ext cx="212298" cy="168766"/>
            </a:xfrm>
            <a:prstGeom prst="line">
              <a:avLst/>
            </a:prstGeom>
            <a:noFill/>
            <a:ln w="12700" cap="rnd" cmpd="sng" algn="ctr">
              <a:solidFill>
                <a:srgbClr val="B3B3B3">
                  <a:lumMod val="75000"/>
                </a:srgbClr>
              </a:solidFill>
              <a:prstDash val="solid"/>
            </a:ln>
            <a:effectLst/>
          </p:spPr>
        </p:cxnSp>
        <p:cxnSp>
          <p:nvCxnSpPr>
            <p:cNvPr id="261" name="Straight Connector 260"/>
            <p:cNvCxnSpPr/>
            <p:nvPr/>
          </p:nvCxnSpPr>
          <p:spPr>
            <a:xfrm flipH="1" flipV="1">
              <a:off x="4501723" y="4106708"/>
              <a:ext cx="209527" cy="308872"/>
            </a:xfrm>
            <a:prstGeom prst="line">
              <a:avLst/>
            </a:prstGeom>
            <a:noFill/>
            <a:ln w="12700" cap="rnd" cmpd="sng" algn="ctr">
              <a:solidFill>
                <a:srgbClr val="B3B3B3">
                  <a:lumMod val="75000"/>
                </a:srgbClr>
              </a:solidFill>
              <a:prstDash val="solid"/>
            </a:ln>
            <a:effectLst/>
          </p:spPr>
        </p:cxnSp>
        <p:cxnSp>
          <p:nvCxnSpPr>
            <p:cNvPr id="262" name="Straight Connector 261"/>
            <p:cNvCxnSpPr/>
            <p:nvPr/>
          </p:nvCxnSpPr>
          <p:spPr>
            <a:xfrm flipH="1">
              <a:off x="4500374" y="4133510"/>
              <a:ext cx="213647" cy="59809"/>
            </a:xfrm>
            <a:prstGeom prst="line">
              <a:avLst/>
            </a:prstGeom>
            <a:noFill/>
            <a:ln w="12700" cap="rnd" cmpd="sng" algn="ctr">
              <a:solidFill>
                <a:srgbClr val="B3B3B3">
                  <a:lumMod val="75000"/>
                </a:srgbClr>
              </a:solidFill>
              <a:prstDash val="solid"/>
            </a:ln>
            <a:effectLst/>
          </p:spPr>
        </p:cxnSp>
        <p:cxnSp>
          <p:nvCxnSpPr>
            <p:cNvPr id="263" name="Straight Connector 262"/>
            <p:cNvCxnSpPr/>
            <p:nvPr/>
          </p:nvCxnSpPr>
          <p:spPr>
            <a:xfrm flipH="1" flipV="1">
              <a:off x="4500375" y="4193319"/>
              <a:ext cx="204232" cy="79638"/>
            </a:xfrm>
            <a:prstGeom prst="line">
              <a:avLst/>
            </a:prstGeom>
            <a:noFill/>
            <a:ln w="12700" cap="rnd" cmpd="sng" algn="ctr">
              <a:solidFill>
                <a:srgbClr val="B3B3B3">
                  <a:lumMod val="75000"/>
                </a:srgbClr>
              </a:solidFill>
              <a:prstDash val="solid"/>
            </a:ln>
            <a:effectLst/>
          </p:spPr>
        </p:cxnSp>
        <p:cxnSp>
          <p:nvCxnSpPr>
            <p:cNvPr id="264" name="Straight Connector 263"/>
            <p:cNvCxnSpPr/>
            <p:nvPr/>
          </p:nvCxnSpPr>
          <p:spPr>
            <a:xfrm flipH="1" flipV="1">
              <a:off x="4500375" y="4194773"/>
              <a:ext cx="212223" cy="227014"/>
            </a:xfrm>
            <a:prstGeom prst="line">
              <a:avLst/>
            </a:prstGeom>
            <a:noFill/>
            <a:ln w="12700" cap="rnd" cmpd="sng" algn="ctr">
              <a:solidFill>
                <a:srgbClr val="B3B3B3">
                  <a:lumMod val="75000"/>
                </a:srgbClr>
              </a:solidFill>
              <a:prstDash val="solid"/>
            </a:ln>
            <a:effectLst/>
          </p:spPr>
        </p:cxnSp>
        <p:cxnSp>
          <p:nvCxnSpPr>
            <p:cNvPr id="265" name="Straight Connector 264"/>
            <p:cNvCxnSpPr/>
            <p:nvPr/>
          </p:nvCxnSpPr>
          <p:spPr>
            <a:xfrm flipH="1">
              <a:off x="4500375" y="4134636"/>
              <a:ext cx="210876" cy="141191"/>
            </a:xfrm>
            <a:prstGeom prst="line">
              <a:avLst/>
            </a:prstGeom>
            <a:noFill/>
            <a:ln w="12700" cap="rnd" cmpd="sng" algn="ctr">
              <a:solidFill>
                <a:srgbClr val="B3B3B3">
                  <a:lumMod val="75000"/>
                </a:srgbClr>
              </a:solidFill>
              <a:prstDash val="solid"/>
            </a:ln>
            <a:effectLst/>
          </p:spPr>
        </p:cxnSp>
        <p:cxnSp>
          <p:nvCxnSpPr>
            <p:cNvPr id="266" name="Straight Connector 265"/>
            <p:cNvCxnSpPr>
              <a:stCxn id="290" idx="3"/>
            </p:cNvCxnSpPr>
            <p:nvPr/>
          </p:nvCxnSpPr>
          <p:spPr>
            <a:xfrm flipH="1">
              <a:off x="4500374" y="4165206"/>
              <a:ext cx="183865" cy="194137"/>
            </a:xfrm>
            <a:prstGeom prst="line">
              <a:avLst/>
            </a:prstGeom>
            <a:noFill/>
            <a:ln w="12700" cap="rnd" cmpd="sng" algn="ctr">
              <a:solidFill>
                <a:srgbClr val="B3B3B3">
                  <a:lumMod val="75000"/>
                </a:srgbClr>
              </a:solidFill>
              <a:prstDash val="solid"/>
            </a:ln>
            <a:effectLst/>
          </p:spPr>
        </p:cxnSp>
        <p:cxnSp>
          <p:nvCxnSpPr>
            <p:cNvPr id="267" name="Straight Connector 266"/>
            <p:cNvCxnSpPr/>
            <p:nvPr/>
          </p:nvCxnSpPr>
          <p:spPr>
            <a:xfrm flipH="1">
              <a:off x="4500375" y="4141241"/>
              <a:ext cx="210201" cy="304498"/>
            </a:xfrm>
            <a:prstGeom prst="line">
              <a:avLst/>
            </a:prstGeom>
            <a:noFill/>
            <a:ln w="12700" cap="rnd" cmpd="sng" algn="ctr">
              <a:solidFill>
                <a:srgbClr val="B3B3B3">
                  <a:lumMod val="75000"/>
                </a:srgbClr>
              </a:solidFill>
              <a:prstDash val="solid"/>
            </a:ln>
            <a:effectLst/>
          </p:spPr>
        </p:cxnSp>
        <p:cxnSp>
          <p:nvCxnSpPr>
            <p:cNvPr id="268" name="Straight Connector 267"/>
            <p:cNvCxnSpPr>
              <a:stCxn id="291" idx="6"/>
            </p:cNvCxnSpPr>
            <p:nvPr/>
          </p:nvCxnSpPr>
          <p:spPr>
            <a:xfrm flipH="1">
              <a:off x="4500375" y="4272958"/>
              <a:ext cx="255763" cy="4646"/>
            </a:xfrm>
            <a:prstGeom prst="line">
              <a:avLst/>
            </a:prstGeom>
            <a:noFill/>
            <a:ln w="12700" cap="rnd" cmpd="sng" algn="ctr">
              <a:solidFill>
                <a:srgbClr val="B3B3B3">
                  <a:lumMod val="75000"/>
                </a:srgbClr>
              </a:solidFill>
              <a:prstDash val="solid"/>
            </a:ln>
            <a:effectLst/>
          </p:spPr>
        </p:cxnSp>
        <p:cxnSp>
          <p:nvCxnSpPr>
            <p:cNvPr id="269" name="Straight Connector 268"/>
            <p:cNvCxnSpPr/>
            <p:nvPr/>
          </p:nvCxnSpPr>
          <p:spPr>
            <a:xfrm flipH="1" flipV="1">
              <a:off x="4500374" y="4277604"/>
              <a:ext cx="217485" cy="139426"/>
            </a:xfrm>
            <a:prstGeom prst="line">
              <a:avLst/>
            </a:prstGeom>
            <a:noFill/>
            <a:ln w="12700" cap="rnd" cmpd="sng" algn="ctr">
              <a:solidFill>
                <a:srgbClr val="B3B3B3">
                  <a:lumMod val="75000"/>
                </a:srgbClr>
              </a:solidFill>
              <a:prstDash val="solid"/>
            </a:ln>
            <a:effectLst/>
          </p:spPr>
        </p:cxnSp>
        <p:cxnSp>
          <p:nvCxnSpPr>
            <p:cNvPr id="270" name="Straight Connector 269"/>
            <p:cNvCxnSpPr/>
            <p:nvPr/>
          </p:nvCxnSpPr>
          <p:spPr>
            <a:xfrm flipH="1" flipV="1">
              <a:off x="4500375" y="4359344"/>
              <a:ext cx="213646" cy="53913"/>
            </a:xfrm>
            <a:prstGeom prst="line">
              <a:avLst/>
            </a:prstGeom>
            <a:noFill/>
            <a:ln w="12700" cap="rnd" cmpd="sng" algn="ctr">
              <a:solidFill>
                <a:srgbClr val="B3B3B3">
                  <a:lumMod val="75000"/>
                </a:srgbClr>
              </a:solidFill>
              <a:prstDash val="solid"/>
            </a:ln>
            <a:effectLst/>
          </p:spPr>
        </p:cxnSp>
        <p:cxnSp>
          <p:nvCxnSpPr>
            <p:cNvPr id="271" name="Straight Connector 270"/>
            <p:cNvCxnSpPr>
              <a:stCxn id="291" idx="7"/>
            </p:cNvCxnSpPr>
            <p:nvPr/>
          </p:nvCxnSpPr>
          <p:spPr>
            <a:xfrm flipH="1">
              <a:off x="4500374" y="4243177"/>
              <a:ext cx="243428" cy="202562"/>
            </a:xfrm>
            <a:prstGeom prst="line">
              <a:avLst/>
            </a:prstGeom>
            <a:noFill/>
            <a:ln w="12700" cap="rnd" cmpd="sng" algn="ctr">
              <a:solidFill>
                <a:srgbClr val="B3B3B3">
                  <a:lumMod val="75000"/>
                </a:srgbClr>
              </a:solidFill>
              <a:prstDash val="solid"/>
            </a:ln>
            <a:effectLst/>
          </p:spPr>
        </p:cxnSp>
        <p:cxnSp>
          <p:nvCxnSpPr>
            <p:cNvPr id="272" name="Straight Connector 271"/>
            <p:cNvCxnSpPr/>
            <p:nvPr/>
          </p:nvCxnSpPr>
          <p:spPr>
            <a:xfrm flipH="1">
              <a:off x="4501723" y="4275281"/>
              <a:ext cx="208852" cy="84063"/>
            </a:xfrm>
            <a:prstGeom prst="line">
              <a:avLst/>
            </a:prstGeom>
            <a:noFill/>
            <a:ln w="12700" cap="rnd" cmpd="sng" algn="ctr">
              <a:solidFill>
                <a:srgbClr val="B3B3B3">
                  <a:lumMod val="75000"/>
                </a:srgbClr>
              </a:solidFill>
              <a:prstDash val="solid"/>
            </a:ln>
            <a:effectLst/>
          </p:spPr>
        </p:cxnSp>
        <p:cxnSp>
          <p:nvCxnSpPr>
            <p:cNvPr id="273" name="Straight Connector 272"/>
            <p:cNvCxnSpPr/>
            <p:nvPr/>
          </p:nvCxnSpPr>
          <p:spPr>
            <a:xfrm flipH="1">
              <a:off x="4502294" y="4416982"/>
              <a:ext cx="215564" cy="30044"/>
            </a:xfrm>
            <a:prstGeom prst="line">
              <a:avLst/>
            </a:prstGeom>
            <a:noFill/>
            <a:ln w="12700" cap="rnd" cmpd="sng" algn="ctr">
              <a:solidFill>
                <a:srgbClr val="B3B3B3">
                  <a:lumMod val="75000"/>
                </a:srgbClr>
              </a:solidFill>
              <a:prstDash val="solid"/>
            </a:ln>
            <a:effectLst/>
          </p:spPr>
        </p:cxnSp>
        <p:cxnSp>
          <p:nvCxnSpPr>
            <p:cNvPr id="274" name="Straight Connector 273"/>
            <p:cNvCxnSpPr/>
            <p:nvPr/>
          </p:nvCxnSpPr>
          <p:spPr>
            <a:xfrm flipH="1">
              <a:off x="4742236" y="4062993"/>
              <a:ext cx="255789" cy="62824"/>
            </a:xfrm>
            <a:prstGeom prst="line">
              <a:avLst/>
            </a:prstGeom>
            <a:noFill/>
            <a:ln w="12700" cap="flat" cmpd="sng" algn="ctr">
              <a:solidFill>
                <a:srgbClr val="B3B3B3">
                  <a:lumMod val="75000"/>
                </a:srgbClr>
              </a:solidFill>
              <a:prstDash val="solid"/>
            </a:ln>
            <a:effectLst/>
          </p:spPr>
        </p:cxnSp>
        <p:cxnSp>
          <p:nvCxnSpPr>
            <p:cNvPr id="275" name="Straight Connector 274"/>
            <p:cNvCxnSpPr/>
            <p:nvPr/>
          </p:nvCxnSpPr>
          <p:spPr>
            <a:xfrm flipH="1" flipV="1">
              <a:off x="4743802" y="4144075"/>
              <a:ext cx="254223" cy="58730"/>
            </a:xfrm>
            <a:prstGeom prst="line">
              <a:avLst/>
            </a:prstGeom>
            <a:noFill/>
            <a:ln w="12700" cap="flat" cmpd="sng" algn="ctr">
              <a:solidFill>
                <a:srgbClr val="B3B3B3">
                  <a:lumMod val="75000"/>
                </a:srgbClr>
              </a:solidFill>
              <a:prstDash val="solid"/>
            </a:ln>
            <a:effectLst/>
          </p:spPr>
        </p:cxnSp>
        <p:cxnSp>
          <p:nvCxnSpPr>
            <p:cNvPr id="276" name="Straight Connector 275"/>
            <p:cNvCxnSpPr/>
            <p:nvPr/>
          </p:nvCxnSpPr>
          <p:spPr>
            <a:xfrm flipH="1">
              <a:off x="4741105" y="4087491"/>
              <a:ext cx="224442" cy="168305"/>
            </a:xfrm>
            <a:prstGeom prst="line">
              <a:avLst/>
            </a:prstGeom>
            <a:noFill/>
            <a:ln w="12700" cap="flat" cmpd="sng" algn="ctr">
              <a:solidFill>
                <a:srgbClr val="B3B3B3">
                  <a:lumMod val="75000"/>
                </a:srgbClr>
              </a:solidFill>
              <a:prstDash val="solid"/>
            </a:ln>
            <a:effectLst/>
          </p:spPr>
        </p:cxnSp>
        <p:cxnSp>
          <p:nvCxnSpPr>
            <p:cNvPr id="277" name="Straight Connector 276"/>
            <p:cNvCxnSpPr>
              <a:stCxn id="293" idx="3"/>
            </p:cNvCxnSpPr>
            <p:nvPr/>
          </p:nvCxnSpPr>
          <p:spPr>
            <a:xfrm flipH="1">
              <a:off x="4738407" y="4090188"/>
              <a:ext cx="229836" cy="293472"/>
            </a:xfrm>
            <a:prstGeom prst="line">
              <a:avLst/>
            </a:prstGeom>
            <a:noFill/>
            <a:ln w="12700" cap="flat" cmpd="sng" algn="ctr">
              <a:solidFill>
                <a:srgbClr val="B3B3B3">
                  <a:lumMod val="75000"/>
                </a:srgbClr>
              </a:solidFill>
              <a:prstDash val="solid"/>
            </a:ln>
            <a:effectLst/>
          </p:spPr>
        </p:cxnSp>
        <p:cxnSp>
          <p:nvCxnSpPr>
            <p:cNvPr id="278" name="Straight Connector 277"/>
            <p:cNvCxnSpPr/>
            <p:nvPr/>
          </p:nvCxnSpPr>
          <p:spPr>
            <a:xfrm flipH="1" flipV="1">
              <a:off x="4743802" y="4161161"/>
              <a:ext cx="224442" cy="154936"/>
            </a:xfrm>
            <a:prstGeom prst="line">
              <a:avLst/>
            </a:prstGeom>
            <a:noFill/>
            <a:ln w="12700" cap="flat" cmpd="sng" algn="ctr">
              <a:solidFill>
                <a:srgbClr val="B3B3B3">
                  <a:lumMod val="75000"/>
                </a:srgbClr>
              </a:solidFill>
              <a:prstDash val="solid"/>
            </a:ln>
            <a:effectLst/>
          </p:spPr>
        </p:cxnSp>
        <p:cxnSp>
          <p:nvCxnSpPr>
            <p:cNvPr id="279" name="Straight Connector 278"/>
            <p:cNvCxnSpPr>
              <a:stCxn id="296" idx="1"/>
            </p:cNvCxnSpPr>
            <p:nvPr/>
          </p:nvCxnSpPr>
          <p:spPr>
            <a:xfrm flipH="1" flipV="1">
              <a:off x="4738407" y="4167890"/>
              <a:ext cx="229836" cy="288129"/>
            </a:xfrm>
            <a:prstGeom prst="line">
              <a:avLst/>
            </a:prstGeom>
            <a:noFill/>
            <a:ln w="12700" cap="flat" cmpd="sng" algn="ctr">
              <a:solidFill>
                <a:srgbClr val="B3B3B3">
                  <a:lumMod val="75000"/>
                </a:srgbClr>
              </a:solidFill>
              <a:prstDash val="solid"/>
            </a:ln>
            <a:effectLst/>
          </p:spPr>
        </p:cxnSp>
        <p:cxnSp>
          <p:nvCxnSpPr>
            <p:cNvPr id="280" name="Straight Connector 279"/>
            <p:cNvCxnSpPr/>
            <p:nvPr/>
          </p:nvCxnSpPr>
          <p:spPr>
            <a:xfrm flipH="1" flipV="1">
              <a:off x="4752092" y="4422723"/>
              <a:ext cx="241961" cy="63077"/>
            </a:xfrm>
            <a:prstGeom prst="line">
              <a:avLst/>
            </a:prstGeom>
            <a:noFill/>
            <a:ln w="12700" cap="flat" cmpd="sng" algn="ctr">
              <a:solidFill>
                <a:srgbClr val="B3B3B3">
                  <a:lumMod val="75000"/>
                </a:srgbClr>
              </a:solidFill>
              <a:prstDash val="solid"/>
            </a:ln>
            <a:effectLst/>
          </p:spPr>
        </p:cxnSp>
        <p:cxnSp>
          <p:nvCxnSpPr>
            <p:cNvPr id="281" name="Straight Connector 280"/>
            <p:cNvCxnSpPr/>
            <p:nvPr/>
          </p:nvCxnSpPr>
          <p:spPr>
            <a:xfrm flipH="1" flipV="1">
              <a:off x="4744001" y="4295916"/>
              <a:ext cx="248630" cy="183866"/>
            </a:xfrm>
            <a:prstGeom prst="line">
              <a:avLst/>
            </a:prstGeom>
            <a:noFill/>
            <a:ln w="12700" cap="flat" cmpd="sng" algn="ctr">
              <a:solidFill>
                <a:srgbClr val="B3B3B3">
                  <a:lumMod val="75000"/>
                </a:srgbClr>
              </a:solidFill>
              <a:prstDash val="solid"/>
            </a:ln>
            <a:effectLst/>
          </p:spPr>
        </p:cxnSp>
        <p:cxnSp>
          <p:nvCxnSpPr>
            <p:cNvPr id="282" name="Straight Connector 281"/>
            <p:cNvCxnSpPr/>
            <p:nvPr/>
          </p:nvCxnSpPr>
          <p:spPr>
            <a:xfrm flipH="1">
              <a:off x="4741174" y="4345807"/>
              <a:ext cx="249656" cy="60607"/>
            </a:xfrm>
            <a:prstGeom prst="line">
              <a:avLst/>
            </a:prstGeom>
            <a:noFill/>
            <a:ln w="12700" cap="flat" cmpd="sng" algn="ctr">
              <a:solidFill>
                <a:srgbClr val="B3B3B3">
                  <a:lumMod val="75000"/>
                </a:srgbClr>
              </a:solidFill>
              <a:prstDash val="solid"/>
            </a:ln>
            <a:effectLst/>
          </p:spPr>
        </p:cxnSp>
        <p:cxnSp>
          <p:nvCxnSpPr>
            <p:cNvPr id="283" name="Straight Connector 282"/>
            <p:cNvCxnSpPr/>
            <p:nvPr/>
          </p:nvCxnSpPr>
          <p:spPr>
            <a:xfrm flipH="1">
              <a:off x="4741174" y="4205185"/>
              <a:ext cx="256851" cy="187920"/>
            </a:xfrm>
            <a:prstGeom prst="line">
              <a:avLst/>
            </a:prstGeom>
            <a:noFill/>
            <a:ln w="12700" cap="flat" cmpd="sng" algn="ctr">
              <a:solidFill>
                <a:srgbClr val="B3B3B3">
                  <a:lumMod val="75000"/>
                </a:srgbClr>
              </a:solidFill>
              <a:prstDash val="solid"/>
            </a:ln>
            <a:effectLst/>
          </p:spPr>
        </p:cxnSp>
        <p:cxnSp>
          <p:nvCxnSpPr>
            <p:cNvPr id="284" name="Straight Connector 283"/>
            <p:cNvCxnSpPr/>
            <p:nvPr/>
          </p:nvCxnSpPr>
          <p:spPr>
            <a:xfrm flipH="1">
              <a:off x="4741174" y="4205749"/>
              <a:ext cx="249655" cy="63223"/>
            </a:xfrm>
            <a:prstGeom prst="line">
              <a:avLst/>
            </a:prstGeom>
            <a:noFill/>
            <a:ln w="12700" cap="flat" cmpd="sng" algn="ctr">
              <a:solidFill>
                <a:srgbClr val="B3B3B3">
                  <a:lumMod val="75000"/>
                </a:srgbClr>
              </a:solidFill>
              <a:prstDash val="solid"/>
            </a:ln>
            <a:effectLst/>
          </p:spPr>
        </p:cxnSp>
        <p:cxnSp>
          <p:nvCxnSpPr>
            <p:cNvPr id="285" name="Straight Connector 284"/>
            <p:cNvCxnSpPr/>
            <p:nvPr/>
          </p:nvCxnSpPr>
          <p:spPr>
            <a:xfrm flipH="1" flipV="1">
              <a:off x="4741174" y="4281286"/>
              <a:ext cx="249655" cy="59445"/>
            </a:xfrm>
            <a:prstGeom prst="line">
              <a:avLst/>
            </a:prstGeom>
            <a:noFill/>
            <a:ln w="12700" cap="flat" cmpd="sng" algn="ctr">
              <a:solidFill>
                <a:srgbClr val="B3B3B3">
                  <a:lumMod val="75000"/>
                </a:srgbClr>
              </a:solidFill>
              <a:prstDash val="solid"/>
            </a:ln>
            <a:effectLst/>
          </p:spPr>
        </p:cxnSp>
        <p:cxnSp>
          <p:nvCxnSpPr>
            <p:cNvPr id="286" name="Straight Connector 285"/>
            <p:cNvCxnSpPr/>
            <p:nvPr/>
          </p:nvCxnSpPr>
          <p:spPr>
            <a:xfrm flipH="1" flipV="1">
              <a:off x="5009909" y="4076005"/>
              <a:ext cx="269866" cy="199276"/>
            </a:xfrm>
            <a:prstGeom prst="line">
              <a:avLst/>
            </a:prstGeom>
            <a:noFill/>
            <a:ln w="12700" cap="flat" cmpd="sng" algn="ctr">
              <a:solidFill>
                <a:srgbClr val="B3B3B3">
                  <a:lumMod val="75000"/>
                </a:srgbClr>
              </a:solidFill>
              <a:prstDash val="solid"/>
            </a:ln>
            <a:effectLst/>
          </p:spPr>
        </p:cxnSp>
        <p:cxnSp>
          <p:nvCxnSpPr>
            <p:cNvPr id="287" name="Straight Connector 286"/>
            <p:cNvCxnSpPr/>
            <p:nvPr/>
          </p:nvCxnSpPr>
          <p:spPr>
            <a:xfrm flipH="1" flipV="1">
              <a:off x="5009909" y="4212258"/>
              <a:ext cx="257982" cy="61300"/>
            </a:xfrm>
            <a:prstGeom prst="line">
              <a:avLst/>
            </a:prstGeom>
            <a:noFill/>
            <a:ln w="12700" cap="flat" cmpd="sng" algn="ctr">
              <a:solidFill>
                <a:srgbClr val="B3B3B3">
                  <a:lumMod val="75000"/>
                </a:srgbClr>
              </a:solidFill>
              <a:prstDash val="solid"/>
            </a:ln>
            <a:effectLst/>
          </p:spPr>
        </p:cxnSp>
        <p:cxnSp>
          <p:nvCxnSpPr>
            <p:cNvPr id="288" name="Straight Connector 287"/>
            <p:cNvCxnSpPr/>
            <p:nvPr/>
          </p:nvCxnSpPr>
          <p:spPr>
            <a:xfrm flipH="1">
              <a:off x="5009909" y="4272958"/>
              <a:ext cx="269865" cy="67168"/>
            </a:xfrm>
            <a:prstGeom prst="line">
              <a:avLst/>
            </a:prstGeom>
            <a:noFill/>
            <a:ln w="12700" cap="flat" cmpd="sng" algn="ctr">
              <a:solidFill>
                <a:srgbClr val="B3B3B3">
                  <a:lumMod val="75000"/>
                </a:srgbClr>
              </a:solidFill>
              <a:prstDash val="solid"/>
            </a:ln>
            <a:effectLst/>
          </p:spPr>
        </p:cxnSp>
        <p:cxnSp>
          <p:nvCxnSpPr>
            <p:cNvPr id="289" name="Straight Connector 288"/>
            <p:cNvCxnSpPr/>
            <p:nvPr/>
          </p:nvCxnSpPr>
          <p:spPr>
            <a:xfrm flipH="1">
              <a:off x="5027807" y="4300042"/>
              <a:ext cx="222187" cy="153280"/>
            </a:xfrm>
            <a:prstGeom prst="line">
              <a:avLst/>
            </a:prstGeom>
            <a:noFill/>
            <a:ln w="12700" cap="flat" cmpd="sng" algn="ctr">
              <a:solidFill>
                <a:srgbClr val="B3B3B3">
                  <a:lumMod val="75000"/>
                </a:srgbClr>
              </a:solidFill>
              <a:prstDash val="solid"/>
            </a:ln>
            <a:effectLst/>
          </p:spPr>
        </p:cxnSp>
        <p:sp>
          <p:nvSpPr>
            <p:cNvPr id="290" name="Oval 289"/>
            <p:cNvSpPr/>
            <p:nvPr/>
          </p:nvSpPr>
          <p:spPr>
            <a:xfrm>
              <a:off x="4671903" y="4093308"/>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algn="ctr" defTabSz="411464">
                <a:defRPr/>
              </a:pPr>
              <a:endParaRPr lang="en-US" sz="1600" kern="0" baseline="30000" dirty="0">
                <a:solidFill>
                  <a:srgbClr val="FFFFFF"/>
                </a:solidFill>
                <a:latin typeface="Trebuchet MS"/>
              </a:endParaRPr>
            </a:p>
          </p:txBody>
        </p:sp>
        <p:sp>
          <p:nvSpPr>
            <p:cNvPr id="291" name="Oval 290"/>
            <p:cNvSpPr/>
            <p:nvPr/>
          </p:nvSpPr>
          <p:spPr>
            <a:xfrm>
              <a:off x="4671903" y="423084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algn="ctr" defTabSz="411464">
                <a:defRPr/>
              </a:pPr>
              <a:endParaRPr lang="en-US" sz="1600" kern="0" baseline="30000" dirty="0">
                <a:solidFill>
                  <a:srgbClr val="FFFFFF"/>
                </a:solidFill>
                <a:latin typeface="Trebuchet MS"/>
              </a:endParaRPr>
            </a:p>
          </p:txBody>
        </p:sp>
        <p:sp>
          <p:nvSpPr>
            <p:cNvPr id="292" name="Oval 291"/>
            <p:cNvSpPr/>
            <p:nvPr/>
          </p:nvSpPr>
          <p:spPr>
            <a:xfrm>
              <a:off x="4671903" y="437521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algn="ctr" defTabSz="411464">
                <a:defRPr/>
              </a:pPr>
              <a:endParaRPr lang="en-US" sz="1600" kern="0" baseline="30000" dirty="0">
                <a:solidFill>
                  <a:srgbClr val="FFFFFF"/>
                </a:solidFill>
                <a:latin typeface="Trebuchet MS"/>
              </a:endParaRPr>
            </a:p>
          </p:txBody>
        </p:sp>
        <p:sp>
          <p:nvSpPr>
            <p:cNvPr id="293" name="Oval 292"/>
            <p:cNvSpPr/>
            <p:nvPr/>
          </p:nvSpPr>
          <p:spPr>
            <a:xfrm>
              <a:off x="4955908" y="4018289"/>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algn="ctr" defTabSz="411464">
                <a:defRPr/>
              </a:pPr>
              <a:endParaRPr lang="en-US" sz="1600" kern="0" baseline="30000" dirty="0">
                <a:solidFill>
                  <a:srgbClr val="FFFFFF"/>
                </a:solidFill>
                <a:latin typeface="Trebuchet MS"/>
              </a:endParaRPr>
            </a:p>
          </p:txBody>
        </p:sp>
        <p:sp>
          <p:nvSpPr>
            <p:cNvPr id="294" name="Oval 293"/>
            <p:cNvSpPr/>
            <p:nvPr/>
          </p:nvSpPr>
          <p:spPr>
            <a:xfrm>
              <a:off x="4955908" y="4163839"/>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algn="ctr" defTabSz="411464">
                <a:defRPr/>
              </a:pPr>
              <a:endParaRPr lang="en-US" sz="1600" kern="0" baseline="30000" dirty="0">
                <a:solidFill>
                  <a:srgbClr val="FFFFFF"/>
                </a:solidFill>
                <a:latin typeface="Trebuchet MS"/>
              </a:endParaRPr>
            </a:p>
          </p:txBody>
        </p:sp>
        <p:sp>
          <p:nvSpPr>
            <p:cNvPr id="295" name="Oval 294"/>
            <p:cNvSpPr/>
            <p:nvPr/>
          </p:nvSpPr>
          <p:spPr>
            <a:xfrm>
              <a:off x="4955908" y="430376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algn="ctr" defTabSz="411464">
                <a:defRPr/>
              </a:pPr>
              <a:endParaRPr lang="en-US" sz="1600" kern="0" baseline="30000" dirty="0">
                <a:solidFill>
                  <a:srgbClr val="FFFFFF"/>
                </a:solidFill>
                <a:latin typeface="Trebuchet MS"/>
              </a:endParaRPr>
            </a:p>
          </p:txBody>
        </p:sp>
        <p:sp>
          <p:nvSpPr>
            <p:cNvPr id="296" name="Oval 295"/>
            <p:cNvSpPr/>
            <p:nvPr/>
          </p:nvSpPr>
          <p:spPr>
            <a:xfrm>
              <a:off x="4955908" y="4443683"/>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algn="ctr" defTabSz="411464">
                <a:defRPr/>
              </a:pPr>
              <a:endParaRPr lang="en-US" sz="1600" kern="0" baseline="30000" dirty="0">
                <a:solidFill>
                  <a:srgbClr val="FFFFFF"/>
                </a:solidFill>
                <a:latin typeface="Trebuchet MS"/>
              </a:endParaRPr>
            </a:p>
          </p:txBody>
        </p:sp>
        <p:sp>
          <p:nvSpPr>
            <p:cNvPr id="297" name="Oval 296"/>
            <p:cNvSpPr/>
            <p:nvPr/>
          </p:nvSpPr>
          <p:spPr>
            <a:xfrm>
              <a:off x="5237658" y="423084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algn="ctr" defTabSz="411464">
                <a:defRPr/>
              </a:pPr>
              <a:endParaRPr lang="en-US" sz="1600" kern="0" baseline="30000" dirty="0">
                <a:solidFill>
                  <a:srgbClr val="FFFFFF"/>
                </a:solidFill>
                <a:latin typeface="Trebuchet MS"/>
              </a:endParaRPr>
            </a:p>
          </p:txBody>
        </p:sp>
      </p:grpSp>
      <p:sp>
        <p:nvSpPr>
          <p:cNvPr id="299" name="Rectangle 298"/>
          <p:cNvSpPr/>
          <p:nvPr/>
        </p:nvSpPr>
        <p:spPr>
          <a:xfrm>
            <a:off x="3446644" y="4989869"/>
            <a:ext cx="1318436" cy="387798"/>
          </a:xfrm>
          <a:prstGeom prst="rect">
            <a:avLst/>
          </a:prstGeom>
          <a:effectLst/>
        </p:spPr>
        <p:txBody>
          <a:bodyPr wrap="square" lIns="82296" tIns="41148" rIns="82296" bIns="41148">
            <a:spAutoFit/>
          </a:bodyPr>
          <a:lstStyle/>
          <a:p>
            <a:pPr algn="ctr" defTabSz="411464">
              <a:lnSpc>
                <a:spcPct val="90000"/>
              </a:lnSpc>
              <a:defRPr/>
            </a:pPr>
            <a:r>
              <a:rPr lang="en-US" sz="1100" kern="0" dirty="0">
                <a:solidFill>
                  <a:schemeClr val="bg1"/>
                </a:solidFill>
                <a:latin typeface="Trebuchet MS" panose="020B0603020202020204" pitchFamily="34" charset="0"/>
              </a:rPr>
              <a:t>Trained Deep</a:t>
            </a:r>
            <a:br>
              <a:rPr lang="en-US" sz="1100" kern="0" dirty="0">
                <a:solidFill>
                  <a:schemeClr val="bg1"/>
                </a:solidFill>
                <a:latin typeface="Trebuchet MS" panose="020B0603020202020204" pitchFamily="34" charset="0"/>
              </a:rPr>
            </a:br>
            <a:r>
              <a:rPr lang="en-US" sz="1100" kern="0" dirty="0">
                <a:solidFill>
                  <a:schemeClr val="bg1"/>
                </a:solidFill>
                <a:latin typeface="Trebuchet MS" panose="020B0603020202020204" pitchFamily="34" charset="0"/>
              </a:rPr>
              <a:t>Neural Net Model</a:t>
            </a:r>
            <a:endParaRPr lang="en-US" sz="1100" kern="0" dirty="0">
              <a:solidFill>
                <a:schemeClr val="bg1"/>
              </a:solidFill>
            </a:endParaRPr>
          </a:p>
        </p:txBody>
      </p:sp>
      <p:cxnSp>
        <p:nvCxnSpPr>
          <p:cNvPr id="302" name="Straight Arrow Connector 301"/>
          <p:cNvCxnSpPr/>
          <p:nvPr/>
        </p:nvCxnSpPr>
        <p:spPr>
          <a:xfrm>
            <a:off x="3902702" y="4793019"/>
            <a:ext cx="421245" cy="0"/>
          </a:xfrm>
          <a:prstGeom prst="straightConnector1">
            <a:avLst/>
          </a:prstGeom>
          <a:ln w="19050">
            <a:gradFill flip="none" rotWithShape="1">
              <a:gsLst>
                <a:gs pos="0">
                  <a:schemeClr val="bg1">
                    <a:alpha val="0"/>
                  </a:schemeClr>
                </a:gs>
                <a:gs pos="100000">
                  <a:schemeClr val="bg1"/>
                </a:gs>
              </a:gsLst>
              <a:lin ang="5400000" scaled="1"/>
              <a:tileRect/>
            </a:gradFill>
            <a:tailEnd type="triangle"/>
          </a:ln>
          <a:effectLst/>
        </p:spPr>
        <p:style>
          <a:lnRef idx="1">
            <a:schemeClr val="accent1"/>
          </a:lnRef>
          <a:fillRef idx="0">
            <a:schemeClr val="accent1"/>
          </a:fillRef>
          <a:effectRef idx="0">
            <a:schemeClr val="accent1"/>
          </a:effectRef>
          <a:fontRef idx="minor">
            <a:schemeClr val="tx1"/>
          </a:fontRef>
        </p:style>
      </p:cxnSp>
      <p:cxnSp>
        <p:nvCxnSpPr>
          <p:cNvPr id="303" name="Straight Arrow Connector 302"/>
          <p:cNvCxnSpPr/>
          <p:nvPr/>
        </p:nvCxnSpPr>
        <p:spPr>
          <a:xfrm flipV="1">
            <a:off x="5911616" y="2354301"/>
            <a:ext cx="0" cy="968744"/>
          </a:xfrm>
          <a:prstGeom prst="straightConnector1">
            <a:avLst/>
          </a:prstGeom>
          <a:ln w="19050">
            <a:gradFill flip="none" rotWithShape="1">
              <a:gsLst>
                <a:gs pos="0">
                  <a:schemeClr val="bg1">
                    <a:alpha val="0"/>
                  </a:schemeClr>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3761454" y="2458619"/>
            <a:ext cx="800832" cy="768864"/>
            <a:chOff x="9983008" y="4577130"/>
            <a:chExt cx="887422" cy="768864"/>
          </a:xfrm>
        </p:grpSpPr>
        <p:grpSp>
          <p:nvGrpSpPr>
            <p:cNvPr id="306" name="Group 305"/>
            <p:cNvGrpSpPr/>
            <p:nvPr/>
          </p:nvGrpSpPr>
          <p:grpSpPr>
            <a:xfrm>
              <a:off x="10072032" y="4577130"/>
              <a:ext cx="677490" cy="340426"/>
              <a:chOff x="9404448" y="1899250"/>
              <a:chExt cx="677490" cy="340426"/>
            </a:xfrm>
            <a:solidFill>
              <a:schemeClr val="bg2">
                <a:lumMod val="50000"/>
              </a:schemeClr>
            </a:solidFill>
          </p:grpSpPr>
          <p:sp>
            <p:nvSpPr>
              <p:cNvPr id="308" name="Rectangle 307"/>
              <p:cNvSpPr/>
              <p:nvPr/>
            </p:nvSpPr>
            <p:spPr>
              <a:xfrm>
                <a:off x="9404448" y="1899250"/>
                <a:ext cx="497236" cy="340426"/>
              </a:xfrm>
              <a:prstGeom prst="rect">
                <a:avLst/>
              </a:prstGeom>
              <a:grpFill/>
              <a:ln w="25400" cap="flat" cmpd="sng" algn="ctr">
                <a:noFill/>
                <a:prstDash val="solid"/>
              </a:ln>
              <a:effectLst/>
            </p:spPr>
            <p:txBody>
              <a:bodyPr rtlCol="0" anchor="ctr"/>
              <a:lstStyle/>
              <a:p>
                <a:pPr algn="ctr">
                  <a:defRPr/>
                </a:pPr>
                <a:endParaRPr lang="en-US" sz="1600" kern="0">
                  <a:solidFill>
                    <a:srgbClr val="FFFFFF"/>
                  </a:solidFill>
                  <a:latin typeface="Trebuchet MS"/>
                </a:endParaRPr>
              </a:p>
            </p:txBody>
          </p:sp>
          <p:sp>
            <p:nvSpPr>
              <p:cNvPr id="309" name="Isosceles Triangle 308"/>
              <p:cNvSpPr/>
              <p:nvPr/>
            </p:nvSpPr>
            <p:spPr>
              <a:xfrm rot="16200000">
                <a:off x="9772623" y="1926497"/>
                <a:ext cx="332227" cy="286403"/>
              </a:xfrm>
              <a:prstGeom prst="triangle">
                <a:avLst/>
              </a:prstGeom>
              <a:grpFill/>
              <a:ln w="25400" cap="flat" cmpd="sng" algn="ctr">
                <a:noFill/>
                <a:prstDash val="solid"/>
              </a:ln>
              <a:effectLst/>
            </p:spPr>
            <p:txBody>
              <a:bodyPr rtlCol="0" anchor="ctr"/>
              <a:lstStyle/>
              <a:p>
                <a:pPr algn="ctr">
                  <a:defRPr/>
                </a:pPr>
                <a:endParaRPr lang="en-US" sz="1600" kern="0">
                  <a:solidFill>
                    <a:srgbClr val="FFFFFF"/>
                  </a:solidFill>
                  <a:latin typeface="Trebuchet MS"/>
                </a:endParaRPr>
              </a:p>
            </p:txBody>
          </p:sp>
        </p:grpSp>
        <p:sp>
          <p:nvSpPr>
            <p:cNvPr id="307" name="Rectangle 306"/>
            <p:cNvSpPr/>
            <p:nvPr/>
          </p:nvSpPr>
          <p:spPr>
            <a:xfrm>
              <a:off x="9983008" y="4948962"/>
              <a:ext cx="887422" cy="397032"/>
            </a:xfrm>
            <a:prstGeom prst="rect">
              <a:avLst/>
            </a:prstGeom>
          </p:spPr>
          <p:txBody>
            <a:bodyPr wrap="none">
              <a:spAutoFit/>
            </a:bodyPr>
            <a:lstStyle/>
            <a:p>
              <a:pPr defTabSz="411464">
                <a:lnSpc>
                  <a:spcPct val="90000"/>
                </a:lnSpc>
                <a:defRPr/>
              </a:pPr>
              <a:r>
                <a:rPr lang="en-US" sz="1100" kern="0" dirty="0">
                  <a:solidFill>
                    <a:schemeClr val="bg1"/>
                  </a:solidFill>
                  <a:latin typeface="Trebuchet MS" panose="020B0603020202020204" pitchFamily="34" charset="0"/>
                </a:rPr>
                <a:t>Camera</a:t>
              </a:r>
              <a:br>
                <a:rPr lang="en-US" sz="1100" kern="0" dirty="0">
                  <a:solidFill>
                    <a:schemeClr val="bg1"/>
                  </a:solidFill>
                  <a:latin typeface="Trebuchet MS" panose="020B0603020202020204" pitchFamily="34" charset="0"/>
                </a:rPr>
              </a:br>
              <a:r>
                <a:rPr lang="en-US" sz="1100" kern="0" dirty="0">
                  <a:solidFill>
                    <a:schemeClr val="bg1"/>
                  </a:solidFill>
                  <a:latin typeface="Trebuchet MS" panose="020B0603020202020204" pitchFamily="34" charset="0"/>
                </a:rPr>
                <a:t>Inputs</a:t>
              </a:r>
            </a:p>
          </p:txBody>
        </p:sp>
      </p:grpSp>
      <p:grpSp>
        <p:nvGrpSpPr>
          <p:cNvPr id="310" name="Group 309"/>
          <p:cNvGrpSpPr/>
          <p:nvPr/>
        </p:nvGrpSpPr>
        <p:grpSpPr>
          <a:xfrm>
            <a:off x="4357139" y="3410038"/>
            <a:ext cx="3142416" cy="2478304"/>
            <a:chOff x="600252" y="3661051"/>
            <a:chExt cx="4363634" cy="2478304"/>
          </a:xfrm>
        </p:grpSpPr>
        <p:sp>
          <p:nvSpPr>
            <p:cNvPr id="311" name="Rectangle 310"/>
            <p:cNvSpPr/>
            <p:nvPr/>
          </p:nvSpPr>
          <p:spPr>
            <a:xfrm>
              <a:off x="600252" y="3661051"/>
              <a:ext cx="4363634" cy="4639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rot="5400000">
              <a:off x="1543799" y="2719268"/>
              <a:ext cx="2478304" cy="436187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3" name="Group 312"/>
          <p:cNvGrpSpPr/>
          <p:nvPr/>
        </p:nvGrpSpPr>
        <p:grpSpPr>
          <a:xfrm>
            <a:off x="648929" y="3410038"/>
            <a:ext cx="3142416" cy="2478304"/>
            <a:chOff x="600252" y="3661051"/>
            <a:chExt cx="4363634" cy="2478304"/>
          </a:xfrm>
        </p:grpSpPr>
        <p:sp>
          <p:nvSpPr>
            <p:cNvPr id="314" name="Rectangle 313"/>
            <p:cNvSpPr/>
            <p:nvPr/>
          </p:nvSpPr>
          <p:spPr>
            <a:xfrm>
              <a:off x="600252" y="3661051"/>
              <a:ext cx="4363634" cy="4639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rot="5400000">
              <a:off x="1543799" y="2719268"/>
              <a:ext cx="2478304" cy="436187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 name="Group 316"/>
          <p:cNvGrpSpPr/>
          <p:nvPr/>
        </p:nvGrpSpPr>
        <p:grpSpPr>
          <a:xfrm>
            <a:off x="2686178" y="4130905"/>
            <a:ext cx="637505" cy="1503259"/>
            <a:chOff x="3378153" y="3248574"/>
            <a:chExt cx="833220" cy="1773048"/>
          </a:xfrm>
          <a:solidFill>
            <a:schemeClr val="bg2">
              <a:lumMod val="50000"/>
            </a:schemeClr>
          </a:solidFill>
        </p:grpSpPr>
        <p:sp>
          <p:nvSpPr>
            <p:cNvPr id="337" name="Rectangle 336"/>
            <p:cNvSpPr>
              <a:spLocks noChangeArrowheads="1"/>
            </p:cNvSpPr>
            <p:nvPr/>
          </p:nvSpPr>
          <p:spPr bwMode="auto">
            <a:xfrm>
              <a:off x="3378153" y="3273245"/>
              <a:ext cx="49200" cy="164592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38" name="Rectangle 337"/>
            <p:cNvSpPr>
              <a:spLocks noChangeArrowheads="1"/>
            </p:cNvSpPr>
            <p:nvPr/>
          </p:nvSpPr>
          <p:spPr bwMode="auto">
            <a:xfrm>
              <a:off x="4163761" y="3273245"/>
              <a:ext cx="47612" cy="164592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39" name="Rectangle 338"/>
            <p:cNvSpPr>
              <a:spLocks noChangeArrowheads="1"/>
            </p:cNvSpPr>
            <p:nvPr/>
          </p:nvSpPr>
          <p:spPr bwMode="auto">
            <a:xfrm>
              <a:off x="3378153" y="3248574"/>
              <a:ext cx="833220" cy="14725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0" name="Rectangle 339"/>
            <p:cNvSpPr>
              <a:spLocks noChangeArrowheads="1"/>
            </p:cNvSpPr>
            <p:nvPr/>
          </p:nvSpPr>
          <p:spPr bwMode="auto">
            <a:xfrm>
              <a:off x="3378153" y="4835359"/>
              <a:ext cx="833220" cy="14805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1" name="Rectangle 340"/>
            <p:cNvSpPr>
              <a:spLocks noChangeArrowheads="1"/>
            </p:cNvSpPr>
            <p:nvPr/>
          </p:nvSpPr>
          <p:spPr bwMode="auto">
            <a:xfrm>
              <a:off x="3378153" y="4996946"/>
              <a:ext cx="136490" cy="2467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2" name="Rectangle 341"/>
            <p:cNvSpPr>
              <a:spLocks noChangeArrowheads="1"/>
            </p:cNvSpPr>
            <p:nvPr/>
          </p:nvSpPr>
          <p:spPr bwMode="auto">
            <a:xfrm>
              <a:off x="4076471" y="4996946"/>
              <a:ext cx="134902" cy="2467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3" name="Freeform 342"/>
            <p:cNvSpPr>
              <a:spLocks noEditPoints="1"/>
            </p:cNvSpPr>
            <p:nvPr/>
          </p:nvSpPr>
          <p:spPr bwMode="auto">
            <a:xfrm>
              <a:off x="3466523" y="3751705"/>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4" name="Freeform 343"/>
            <p:cNvSpPr>
              <a:spLocks noEditPoints="1"/>
            </p:cNvSpPr>
            <p:nvPr/>
          </p:nvSpPr>
          <p:spPr bwMode="auto">
            <a:xfrm>
              <a:off x="3466523" y="3832970"/>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2 h 71"/>
                <a:gd name="T16" fmla="*/ 133 w 412"/>
                <a:gd name="T17" fmla="*/ 42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5" name="Freeform 344"/>
            <p:cNvSpPr>
              <a:spLocks noEditPoints="1"/>
            </p:cNvSpPr>
            <p:nvPr/>
          </p:nvSpPr>
          <p:spPr bwMode="auto">
            <a:xfrm>
              <a:off x="3466523" y="3915032"/>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6" name="Freeform 345"/>
            <p:cNvSpPr>
              <a:spLocks noEditPoints="1"/>
            </p:cNvSpPr>
            <p:nvPr/>
          </p:nvSpPr>
          <p:spPr bwMode="auto">
            <a:xfrm>
              <a:off x="3466523" y="3997094"/>
              <a:ext cx="662513" cy="58904"/>
            </a:xfrm>
            <a:custGeom>
              <a:avLst/>
              <a:gdLst>
                <a:gd name="T0" fmla="*/ 412 w 412"/>
                <a:gd name="T1" fmla="*/ 74 h 74"/>
                <a:gd name="T2" fmla="*/ 0 w 412"/>
                <a:gd name="T3" fmla="*/ 74 h 74"/>
                <a:gd name="T4" fmla="*/ 0 w 412"/>
                <a:gd name="T5" fmla="*/ 0 h 74"/>
                <a:gd name="T6" fmla="*/ 412 w 412"/>
                <a:gd name="T7" fmla="*/ 0 h 74"/>
                <a:gd name="T8" fmla="*/ 412 w 412"/>
                <a:gd name="T9" fmla="*/ 74 h 74"/>
                <a:gd name="T10" fmla="*/ 133 w 412"/>
                <a:gd name="T11" fmla="*/ 31 h 74"/>
                <a:gd name="T12" fmla="*/ 19 w 412"/>
                <a:gd name="T13" fmla="*/ 31 h 74"/>
                <a:gd name="T14" fmla="*/ 19 w 412"/>
                <a:gd name="T15" fmla="*/ 43 h 74"/>
                <a:gd name="T16" fmla="*/ 133 w 412"/>
                <a:gd name="T17" fmla="*/ 43 h 74"/>
                <a:gd name="T18" fmla="*/ 133 w 412"/>
                <a:gd name="T19" fmla="*/ 3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4">
                  <a:moveTo>
                    <a:pt x="412" y="74"/>
                  </a:moveTo>
                  <a:lnTo>
                    <a:pt x="0" y="74"/>
                  </a:lnTo>
                  <a:lnTo>
                    <a:pt x="0" y="0"/>
                  </a:lnTo>
                  <a:lnTo>
                    <a:pt x="412" y="0"/>
                  </a:lnTo>
                  <a:lnTo>
                    <a:pt x="412" y="74"/>
                  </a:lnTo>
                  <a:close/>
                  <a:moveTo>
                    <a:pt x="133" y="31"/>
                  </a:moveTo>
                  <a:lnTo>
                    <a:pt x="19" y="31"/>
                  </a:lnTo>
                  <a:lnTo>
                    <a:pt x="19" y="43"/>
                  </a:lnTo>
                  <a:lnTo>
                    <a:pt x="133" y="43"/>
                  </a:lnTo>
                  <a:lnTo>
                    <a:pt x="133"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7" name="Freeform 346"/>
            <p:cNvSpPr>
              <a:spLocks noEditPoints="1"/>
            </p:cNvSpPr>
            <p:nvPr/>
          </p:nvSpPr>
          <p:spPr bwMode="auto">
            <a:xfrm>
              <a:off x="3466523" y="4081544"/>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2 h 71"/>
                <a:gd name="T16" fmla="*/ 133 w 412"/>
                <a:gd name="T17" fmla="*/ 42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8" name="Freeform 347"/>
            <p:cNvSpPr>
              <a:spLocks noEditPoints="1"/>
            </p:cNvSpPr>
            <p:nvPr/>
          </p:nvSpPr>
          <p:spPr bwMode="auto">
            <a:xfrm>
              <a:off x="3466523" y="4163606"/>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49" name="Freeform 348"/>
            <p:cNvSpPr>
              <a:spLocks noEditPoints="1"/>
            </p:cNvSpPr>
            <p:nvPr/>
          </p:nvSpPr>
          <p:spPr bwMode="auto">
            <a:xfrm>
              <a:off x="3466523" y="4245668"/>
              <a:ext cx="662513" cy="58108"/>
            </a:xfrm>
            <a:custGeom>
              <a:avLst/>
              <a:gdLst>
                <a:gd name="T0" fmla="*/ 412 w 412"/>
                <a:gd name="T1" fmla="*/ 73 h 73"/>
                <a:gd name="T2" fmla="*/ 0 w 412"/>
                <a:gd name="T3" fmla="*/ 73 h 73"/>
                <a:gd name="T4" fmla="*/ 0 w 412"/>
                <a:gd name="T5" fmla="*/ 0 h 73"/>
                <a:gd name="T6" fmla="*/ 412 w 412"/>
                <a:gd name="T7" fmla="*/ 0 h 73"/>
                <a:gd name="T8" fmla="*/ 412 w 412"/>
                <a:gd name="T9" fmla="*/ 73 h 73"/>
                <a:gd name="T10" fmla="*/ 133 w 412"/>
                <a:gd name="T11" fmla="*/ 31 h 73"/>
                <a:gd name="T12" fmla="*/ 19 w 412"/>
                <a:gd name="T13" fmla="*/ 31 h 73"/>
                <a:gd name="T14" fmla="*/ 19 w 412"/>
                <a:gd name="T15" fmla="*/ 43 h 73"/>
                <a:gd name="T16" fmla="*/ 133 w 412"/>
                <a:gd name="T17" fmla="*/ 43 h 73"/>
                <a:gd name="T18" fmla="*/ 133 w 412"/>
                <a:gd name="T1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3">
                  <a:moveTo>
                    <a:pt x="412" y="73"/>
                  </a:moveTo>
                  <a:lnTo>
                    <a:pt x="0" y="73"/>
                  </a:lnTo>
                  <a:lnTo>
                    <a:pt x="0" y="0"/>
                  </a:lnTo>
                  <a:lnTo>
                    <a:pt x="412" y="0"/>
                  </a:lnTo>
                  <a:lnTo>
                    <a:pt x="412" y="73"/>
                  </a:lnTo>
                  <a:close/>
                  <a:moveTo>
                    <a:pt x="133" y="31"/>
                  </a:moveTo>
                  <a:lnTo>
                    <a:pt x="19" y="31"/>
                  </a:lnTo>
                  <a:lnTo>
                    <a:pt x="19" y="43"/>
                  </a:lnTo>
                  <a:lnTo>
                    <a:pt x="133" y="43"/>
                  </a:lnTo>
                  <a:lnTo>
                    <a:pt x="133"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0" name="Freeform 349"/>
            <p:cNvSpPr>
              <a:spLocks noEditPoints="1"/>
            </p:cNvSpPr>
            <p:nvPr/>
          </p:nvSpPr>
          <p:spPr bwMode="auto">
            <a:xfrm>
              <a:off x="3466523" y="4329322"/>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1" name="Freeform 350"/>
            <p:cNvSpPr>
              <a:spLocks noEditPoints="1"/>
            </p:cNvSpPr>
            <p:nvPr/>
          </p:nvSpPr>
          <p:spPr bwMode="auto">
            <a:xfrm>
              <a:off x="3466523" y="4410587"/>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3 h 71"/>
                <a:gd name="T16" fmla="*/ 133 w 412"/>
                <a:gd name="T17" fmla="*/ 43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3"/>
                  </a:lnTo>
                  <a:lnTo>
                    <a:pt x="133" y="43"/>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2" name="Freeform 351"/>
            <p:cNvSpPr>
              <a:spLocks noEditPoints="1"/>
            </p:cNvSpPr>
            <p:nvPr/>
          </p:nvSpPr>
          <p:spPr bwMode="auto">
            <a:xfrm>
              <a:off x="3466523" y="4492649"/>
              <a:ext cx="662513" cy="58108"/>
            </a:xfrm>
            <a:custGeom>
              <a:avLst/>
              <a:gdLst>
                <a:gd name="T0" fmla="*/ 412 w 412"/>
                <a:gd name="T1" fmla="*/ 73 h 73"/>
                <a:gd name="T2" fmla="*/ 0 w 412"/>
                <a:gd name="T3" fmla="*/ 73 h 73"/>
                <a:gd name="T4" fmla="*/ 0 w 412"/>
                <a:gd name="T5" fmla="*/ 0 h 73"/>
                <a:gd name="T6" fmla="*/ 412 w 412"/>
                <a:gd name="T7" fmla="*/ 0 h 73"/>
                <a:gd name="T8" fmla="*/ 412 w 412"/>
                <a:gd name="T9" fmla="*/ 73 h 73"/>
                <a:gd name="T10" fmla="*/ 133 w 412"/>
                <a:gd name="T11" fmla="*/ 31 h 73"/>
                <a:gd name="T12" fmla="*/ 19 w 412"/>
                <a:gd name="T13" fmla="*/ 31 h 73"/>
                <a:gd name="T14" fmla="*/ 19 w 412"/>
                <a:gd name="T15" fmla="*/ 43 h 73"/>
                <a:gd name="T16" fmla="*/ 133 w 412"/>
                <a:gd name="T17" fmla="*/ 43 h 73"/>
                <a:gd name="T18" fmla="*/ 133 w 412"/>
                <a:gd name="T1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3">
                  <a:moveTo>
                    <a:pt x="412" y="73"/>
                  </a:moveTo>
                  <a:lnTo>
                    <a:pt x="0" y="73"/>
                  </a:lnTo>
                  <a:lnTo>
                    <a:pt x="0" y="0"/>
                  </a:lnTo>
                  <a:lnTo>
                    <a:pt x="412" y="0"/>
                  </a:lnTo>
                  <a:lnTo>
                    <a:pt x="412" y="73"/>
                  </a:lnTo>
                  <a:close/>
                  <a:moveTo>
                    <a:pt x="133" y="31"/>
                  </a:moveTo>
                  <a:lnTo>
                    <a:pt x="19" y="31"/>
                  </a:lnTo>
                  <a:lnTo>
                    <a:pt x="19" y="43"/>
                  </a:lnTo>
                  <a:lnTo>
                    <a:pt x="133" y="43"/>
                  </a:lnTo>
                  <a:lnTo>
                    <a:pt x="133"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3" name="Freeform 352"/>
            <p:cNvSpPr>
              <a:spLocks noEditPoints="1"/>
            </p:cNvSpPr>
            <p:nvPr/>
          </p:nvSpPr>
          <p:spPr bwMode="auto">
            <a:xfrm>
              <a:off x="3466523" y="4576303"/>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4" name="Freeform 353"/>
            <p:cNvSpPr>
              <a:spLocks noEditPoints="1"/>
            </p:cNvSpPr>
            <p:nvPr/>
          </p:nvSpPr>
          <p:spPr bwMode="auto">
            <a:xfrm>
              <a:off x="3466523" y="4658365"/>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2 h 71"/>
                <a:gd name="T16" fmla="*/ 133 w 412"/>
                <a:gd name="T17" fmla="*/ 42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5" name="Freeform 354"/>
            <p:cNvSpPr>
              <a:spLocks noEditPoints="1"/>
            </p:cNvSpPr>
            <p:nvPr/>
          </p:nvSpPr>
          <p:spPr bwMode="auto">
            <a:xfrm>
              <a:off x="3466523" y="4740427"/>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6" name="Freeform 355"/>
            <p:cNvSpPr>
              <a:spLocks noEditPoints="1"/>
            </p:cNvSpPr>
            <p:nvPr/>
          </p:nvSpPr>
          <p:spPr bwMode="auto">
            <a:xfrm>
              <a:off x="3466523" y="3670440"/>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7" name="Freeform 356"/>
            <p:cNvSpPr>
              <a:spLocks noEditPoints="1"/>
            </p:cNvSpPr>
            <p:nvPr/>
          </p:nvSpPr>
          <p:spPr bwMode="auto">
            <a:xfrm>
              <a:off x="3466523" y="3589175"/>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8" name="Freeform 357"/>
            <p:cNvSpPr>
              <a:spLocks noEditPoints="1"/>
            </p:cNvSpPr>
            <p:nvPr/>
          </p:nvSpPr>
          <p:spPr bwMode="auto">
            <a:xfrm>
              <a:off x="3466523" y="3507910"/>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sp>
          <p:nvSpPr>
            <p:cNvPr id="359" name="Freeform 358"/>
            <p:cNvSpPr>
              <a:spLocks noEditPoints="1"/>
            </p:cNvSpPr>
            <p:nvPr/>
          </p:nvSpPr>
          <p:spPr bwMode="auto">
            <a:xfrm>
              <a:off x="3466523" y="3426645"/>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822766">
                <a:defRPr/>
              </a:pPr>
              <a:endParaRPr lang="en-US" sz="1600" u="sng" dirty="0">
                <a:solidFill>
                  <a:srgbClr val="FFFFFF"/>
                </a:solidFill>
                <a:effectLst>
                  <a:outerShdw blurRad="38100" dist="38100" dir="2700000" algn="tl">
                    <a:srgbClr val="000000">
                      <a:alpha val="43137"/>
                    </a:srgbClr>
                  </a:outerShdw>
                </a:effectLst>
              </a:endParaRPr>
            </a:p>
          </p:txBody>
        </p:sp>
      </p:grpSp>
      <p:grpSp>
        <p:nvGrpSpPr>
          <p:cNvPr id="319" name="Group 318"/>
          <p:cNvGrpSpPr/>
          <p:nvPr/>
        </p:nvGrpSpPr>
        <p:grpSpPr>
          <a:xfrm>
            <a:off x="1085935" y="4228043"/>
            <a:ext cx="349004" cy="300701"/>
            <a:chOff x="1064623" y="2987857"/>
            <a:chExt cx="386739" cy="300701"/>
          </a:xfrm>
        </p:grpSpPr>
        <p:cxnSp>
          <p:nvCxnSpPr>
            <p:cNvPr id="331" name="Straight Connector 330"/>
            <p:cNvCxnSpPr/>
            <p:nvPr/>
          </p:nvCxnSpPr>
          <p:spPr>
            <a:xfrm>
              <a:off x="1064623" y="3023048"/>
              <a:ext cx="386739" cy="0"/>
            </a:xfrm>
            <a:prstGeom prst="line">
              <a:avLst/>
            </a:prstGeom>
            <a:noFill/>
            <a:ln w="28575" cap="flat" cmpd="sng" algn="ctr">
              <a:solidFill>
                <a:srgbClr val="5A5A5A"/>
              </a:solidFill>
              <a:prstDash val="solid"/>
            </a:ln>
            <a:effectLst/>
          </p:spPr>
        </p:cxnSp>
        <p:sp>
          <p:nvSpPr>
            <p:cNvPr id="332" name="Rectangle 331"/>
            <p:cNvSpPr/>
            <p:nvPr/>
          </p:nvSpPr>
          <p:spPr>
            <a:xfrm>
              <a:off x="1116874" y="2987857"/>
              <a:ext cx="80626" cy="80626"/>
            </a:xfrm>
            <a:prstGeom prst="rect">
              <a:avLst/>
            </a:prstGeom>
            <a:solidFill>
              <a:schemeClr val="bg2">
                <a:lumMod val="50000"/>
              </a:schemeClr>
            </a:solidFill>
            <a:ln w="25400" cap="flat" cmpd="sng" algn="ctr">
              <a:noFill/>
              <a:prstDash val="solid"/>
            </a:ln>
            <a:effectLst/>
          </p:spPr>
          <p:txBody>
            <a:bodyPr rtlCol="0" anchor="ctr"/>
            <a:lstStyle/>
            <a:p>
              <a:pPr algn="ctr">
                <a:defRPr/>
              </a:pPr>
              <a:endParaRPr lang="en-US" sz="1600" kern="0">
                <a:solidFill>
                  <a:srgbClr val="FFFFFF"/>
                </a:solidFill>
                <a:latin typeface="Trebuchet MS"/>
              </a:endParaRPr>
            </a:p>
          </p:txBody>
        </p:sp>
        <p:cxnSp>
          <p:nvCxnSpPr>
            <p:cNvPr id="333" name="Straight Connector 332"/>
            <p:cNvCxnSpPr/>
            <p:nvPr/>
          </p:nvCxnSpPr>
          <p:spPr>
            <a:xfrm>
              <a:off x="1064623" y="3134636"/>
              <a:ext cx="386739" cy="0"/>
            </a:xfrm>
            <a:prstGeom prst="line">
              <a:avLst/>
            </a:prstGeom>
            <a:noFill/>
            <a:ln w="28575" cap="flat" cmpd="sng" algn="ctr">
              <a:solidFill>
                <a:srgbClr val="5A5A5A"/>
              </a:solidFill>
              <a:prstDash val="solid"/>
            </a:ln>
            <a:effectLst/>
          </p:spPr>
        </p:cxnSp>
        <p:sp>
          <p:nvSpPr>
            <p:cNvPr id="334" name="Rectangle 333"/>
            <p:cNvSpPr/>
            <p:nvPr/>
          </p:nvSpPr>
          <p:spPr>
            <a:xfrm>
              <a:off x="1309545" y="3096345"/>
              <a:ext cx="80626" cy="80626"/>
            </a:xfrm>
            <a:prstGeom prst="rect">
              <a:avLst/>
            </a:prstGeom>
            <a:solidFill>
              <a:schemeClr val="bg2">
                <a:lumMod val="50000"/>
              </a:schemeClr>
            </a:solidFill>
            <a:ln w="25400" cap="flat" cmpd="sng" algn="ctr">
              <a:noFill/>
              <a:prstDash val="solid"/>
            </a:ln>
            <a:effectLst/>
          </p:spPr>
          <p:txBody>
            <a:bodyPr rtlCol="0" anchor="ctr"/>
            <a:lstStyle/>
            <a:p>
              <a:pPr algn="ctr">
                <a:defRPr/>
              </a:pPr>
              <a:endParaRPr lang="en-US" sz="1600" kern="0">
                <a:solidFill>
                  <a:srgbClr val="FFFFFF"/>
                </a:solidFill>
                <a:latin typeface="Trebuchet MS"/>
              </a:endParaRPr>
            </a:p>
          </p:txBody>
        </p:sp>
        <p:cxnSp>
          <p:nvCxnSpPr>
            <p:cNvPr id="335" name="Straight Connector 334"/>
            <p:cNvCxnSpPr/>
            <p:nvPr/>
          </p:nvCxnSpPr>
          <p:spPr>
            <a:xfrm>
              <a:off x="1064623" y="3246223"/>
              <a:ext cx="386739" cy="0"/>
            </a:xfrm>
            <a:prstGeom prst="line">
              <a:avLst/>
            </a:prstGeom>
            <a:noFill/>
            <a:ln w="28575" cap="flat" cmpd="sng" algn="ctr">
              <a:solidFill>
                <a:srgbClr val="5A5A5A"/>
              </a:solidFill>
              <a:prstDash val="solid"/>
            </a:ln>
            <a:effectLst/>
          </p:spPr>
        </p:cxnSp>
        <p:sp>
          <p:nvSpPr>
            <p:cNvPr id="336" name="Rectangle 335"/>
            <p:cNvSpPr/>
            <p:nvPr/>
          </p:nvSpPr>
          <p:spPr>
            <a:xfrm>
              <a:off x="1179190" y="3207932"/>
              <a:ext cx="80626" cy="80626"/>
            </a:xfrm>
            <a:prstGeom prst="rect">
              <a:avLst/>
            </a:prstGeom>
            <a:solidFill>
              <a:schemeClr val="bg2">
                <a:lumMod val="50000"/>
              </a:schemeClr>
            </a:solidFill>
            <a:ln w="25400" cap="flat" cmpd="sng" algn="ctr">
              <a:noFill/>
              <a:prstDash val="solid"/>
            </a:ln>
            <a:effectLst/>
          </p:spPr>
          <p:txBody>
            <a:bodyPr rtlCol="0" anchor="ctr"/>
            <a:lstStyle/>
            <a:p>
              <a:pPr algn="ctr">
                <a:defRPr/>
              </a:pPr>
              <a:endParaRPr lang="en-US" sz="1600" kern="0">
                <a:solidFill>
                  <a:srgbClr val="FFFFFF"/>
                </a:solidFill>
                <a:latin typeface="Trebuchet MS"/>
              </a:endParaRPr>
            </a:p>
          </p:txBody>
        </p:sp>
      </p:grpSp>
      <p:grpSp>
        <p:nvGrpSpPr>
          <p:cNvPr id="320" name="Group 319"/>
          <p:cNvGrpSpPr/>
          <p:nvPr/>
        </p:nvGrpSpPr>
        <p:grpSpPr>
          <a:xfrm>
            <a:off x="1085935" y="4674295"/>
            <a:ext cx="349004" cy="300701"/>
            <a:chOff x="1064623" y="2987857"/>
            <a:chExt cx="386739" cy="300701"/>
          </a:xfrm>
        </p:grpSpPr>
        <p:cxnSp>
          <p:nvCxnSpPr>
            <p:cNvPr id="325" name="Straight Connector 324"/>
            <p:cNvCxnSpPr/>
            <p:nvPr/>
          </p:nvCxnSpPr>
          <p:spPr>
            <a:xfrm>
              <a:off x="1064623" y="3023048"/>
              <a:ext cx="386739" cy="0"/>
            </a:xfrm>
            <a:prstGeom prst="line">
              <a:avLst/>
            </a:prstGeom>
            <a:noFill/>
            <a:ln w="28575" cap="flat" cmpd="sng" algn="ctr">
              <a:solidFill>
                <a:srgbClr val="5A5A5A"/>
              </a:solidFill>
              <a:prstDash val="solid"/>
            </a:ln>
            <a:effectLst/>
          </p:spPr>
        </p:cxnSp>
        <p:sp>
          <p:nvSpPr>
            <p:cNvPr id="326" name="Rectangle 325"/>
            <p:cNvSpPr/>
            <p:nvPr/>
          </p:nvSpPr>
          <p:spPr>
            <a:xfrm>
              <a:off x="1116874" y="2987857"/>
              <a:ext cx="80626" cy="80626"/>
            </a:xfrm>
            <a:prstGeom prst="rect">
              <a:avLst/>
            </a:prstGeom>
            <a:solidFill>
              <a:schemeClr val="bg2">
                <a:lumMod val="50000"/>
              </a:schemeClr>
            </a:solidFill>
            <a:ln w="25400" cap="flat" cmpd="sng" algn="ctr">
              <a:noFill/>
              <a:prstDash val="solid"/>
            </a:ln>
            <a:effectLst/>
          </p:spPr>
          <p:txBody>
            <a:bodyPr rtlCol="0" anchor="ctr"/>
            <a:lstStyle/>
            <a:p>
              <a:pPr algn="ctr">
                <a:defRPr/>
              </a:pPr>
              <a:endParaRPr lang="en-US" sz="1600" kern="0">
                <a:solidFill>
                  <a:srgbClr val="FFFFFF"/>
                </a:solidFill>
                <a:latin typeface="Trebuchet MS"/>
              </a:endParaRPr>
            </a:p>
          </p:txBody>
        </p:sp>
        <p:cxnSp>
          <p:nvCxnSpPr>
            <p:cNvPr id="327" name="Straight Connector 326"/>
            <p:cNvCxnSpPr/>
            <p:nvPr/>
          </p:nvCxnSpPr>
          <p:spPr>
            <a:xfrm>
              <a:off x="1064623" y="3134636"/>
              <a:ext cx="386739" cy="0"/>
            </a:xfrm>
            <a:prstGeom prst="line">
              <a:avLst/>
            </a:prstGeom>
            <a:noFill/>
            <a:ln w="28575" cap="flat" cmpd="sng" algn="ctr">
              <a:solidFill>
                <a:srgbClr val="5A5A5A"/>
              </a:solidFill>
              <a:prstDash val="solid"/>
            </a:ln>
            <a:effectLst/>
          </p:spPr>
        </p:cxnSp>
        <p:sp>
          <p:nvSpPr>
            <p:cNvPr id="328" name="Rectangle 327"/>
            <p:cNvSpPr/>
            <p:nvPr/>
          </p:nvSpPr>
          <p:spPr>
            <a:xfrm>
              <a:off x="1309545" y="3096345"/>
              <a:ext cx="80626" cy="80626"/>
            </a:xfrm>
            <a:prstGeom prst="rect">
              <a:avLst/>
            </a:prstGeom>
            <a:solidFill>
              <a:schemeClr val="bg2">
                <a:lumMod val="50000"/>
              </a:schemeClr>
            </a:solidFill>
            <a:ln w="25400" cap="flat" cmpd="sng" algn="ctr">
              <a:noFill/>
              <a:prstDash val="solid"/>
            </a:ln>
            <a:effectLst/>
          </p:spPr>
          <p:txBody>
            <a:bodyPr rtlCol="0" anchor="ctr"/>
            <a:lstStyle/>
            <a:p>
              <a:pPr algn="ctr">
                <a:defRPr/>
              </a:pPr>
              <a:endParaRPr lang="en-US" sz="1600" kern="0">
                <a:solidFill>
                  <a:srgbClr val="FFFFFF"/>
                </a:solidFill>
                <a:latin typeface="Trebuchet MS"/>
              </a:endParaRPr>
            </a:p>
          </p:txBody>
        </p:sp>
        <p:cxnSp>
          <p:nvCxnSpPr>
            <p:cNvPr id="329" name="Straight Connector 328"/>
            <p:cNvCxnSpPr/>
            <p:nvPr/>
          </p:nvCxnSpPr>
          <p:spPr>
            <a:xfrm>
              <a:off x="1064623" y="3246223"/>
              <a:ext cx="386739" cy="0"/>
            </a:xfrm>
            <a:prstGeom prst="line">
              <a:avLst/>
            </a:prstGeom>
            <a:noFill/>
            <a:ln w="28575" cap="flat" cmpd="sng" algn="ctr">
              <a:solidFill>
                <a:srgbClr val="5A5A5A"/>
              </a:solidFill>
              <a:prstDash val="solid"/>
            </a:ln>
            <a:effectLst/>
          </p:spPr>
        </p:cxnSp>
        <p:sp>
          <p:nvSpPr>
            <p:cNvPr id="330" name="Rectangle 329"/>
            <p:cNvSpPr/>
            <p:nvPr/>
          </p:nvSpPr>
          <p:spPr>
            <a:xfrm>
              <a:off x="1179190" y="3207932"/>
              <a:ext cx="80626" cy="80626"/>
            </a:xfrm>
            <a:prstGeom prst="rect">
              <a:avLst/>
            </a:prstGeom>
            <a:solidFill>
              <a:schemeClr val="bg2">
                <a:lumMod val="50000"/>
              </a:schemeClr>
            </a:solidFill>
            <a:ln w="25400" cap="flat" cmpd="sng" algn="ctr">
              <a:noFill/>
              <a:prstDash val="solid"/>
            </a:ln>
            <a:effectLst/>
          </p:spPr>
          <p:txBody>
            <a:bodyPr rtlCol="0" anchor="ctr"/>
            <a:lstStyle/>
            <a:p>
              <a:pPr algn="ctr">
                <a:defRPr/>
              </a:pPr>
              <a:endParaRPr lang="en-US" sz="1600" kern="0">
                <a:solidFill>
                  <a:srgbClr val="FFFFFF"/>
                </a:solidFill>
                <a:latin typeface="Trebuchet MS"/>
              </a:endParaRPr>
            </a:p>
          </p:txBody>
        </p:sp>
      </p:grpSp>
      <p:sp>
        <p:nvSpPr>
          <p:cNvPr id="321" name="Rectangle 320"/>
          <p:cNvSpPr/>
          <p:nvPr/>
        </p:nvSpPr>
        <p:spPr>
          <a:xfrm>
            <a:off x="1382483" y="4668261"/>
            <a:ext cx="950275" cy="283154"/>
          </a:xfrm>
          <a:prstGeom prst="rect">
            <a:avLst/>
          </a:prstGeom>
        </p:spPr>
        <p:txBody>
          <a:bodyPr wrap="square" lIns="82296" tIns="41148" rIns="82296" bIns="41148">
            <a:spAutoFit/>
          </a:bodyPr>
          <a:lstStyle/>
          <a:p>
            <a:pPr>
              <a:defRPr/>
            </a:pPr>
            <a:r>
              <a:rPr lang="en-US" sz="1300" kern="0" dirty="0">
                <a:solidFill>
                  <a:schemeClr val="bg1"/>
                </a:solidFill>
                <a:latin typeface="Trebuchet MS" panose="020B0603020202020204" pitchFamily="34" charset="0"/>
              </a:rPr>
              <a:t>Network</a:t>
            </a:r>
            <a:endParaRPr lang="en-US" sz="1300" kern="0" dirty="0">
              <a:solidFill>
                <a:schemeClr val="bg1"/>
              </a:solidFill>
            </a:endParaRPr>
          </a:p>
        </p:txBody>
      </p:sp>
      <p:sp>
        <p:nvSpPr>
          <p:cNvPr id="322" name="Rectangle 321"/>
          <p:cNvSpPr/>
          <p:nvPr/>
        </p:nvSpPr>
        <p:spPr>
          <a:xfrm>
            <a:off x="1395792" y="4229543"/>
            <a:ext cx="749682" cy="283154"/>
          </a:xfrm>
          <a:prstGeom prst="rect">
            <a:avLst/>
          </a:prstGeom>
        </p:spPr>
        <p:txBody>
          <a:bodyPr wrap="square" lIns="82296" tIns="41148" rIns="82296" bIns="41148">
            <a:spAutoFit/>
          </a:bodyPr>
          <a:lstStyle/>
          <a:p>
            <a:pPr>
              <a:defRPr/>
            </a:pPr>
            <a:r>
              <a:rPr lang="en-US" sz="1300" kern="0" dirty="0">
                <a:solidFill>
                  <a:schemeClr val="bg1"/>
                </a:solidFill>
                <a:latin typeface="Trebuchet MS" panose="020B0603020202020204" pitchFamily="34" charset="0"/>
              </a:rPr>
              <a:t>Solver</a:t>
            </a:r>
            <a:endParaRPr lang="en-US" sz="1300" kern="0" dirty="0">
              <a:solidFill>
                <a:schemeClr val="bg1"/>
              </a:solidFill>
            </a:endParaRPr>
          </a:p>
        </p:txBody>
      </p:sp>
      <p:sp>
        <p:nvSpPr>
          <p:cNvPr id="323" name="Rectangle 322"/>
          <p:cNvSpPr/>
          <p:nvPr/>
        </p:nvSpPr>
        <p:spPr>
          <a:xfrm>
            <a:off x="1343412" y="5149373"/>
            <a:ext cx="1444045" cy="283154"/>
          </a:xfrm>
          <a:prstGeom prst="rect">
            <a:avLst/>
          </a:prstGeom>
        </p:spPr>
        <p:txBody>
          <a:bodyPr wrap="square" lIns="82296" tIns="41148" rIns="82296" bIns="41148">
            <a:spAutoFit/>
          </a:bodyPr>
          <a:lstStyle/>
          <a:p>
            <a:pPr>
              <a:defRPr/>
            </a:pPr>
            <a:r>
              <a:rPr lang="en-US" sz="1300" kern="0" dirty="0">
                <a:solidFill>
                  <a:schemeClr val="bg1"/>
                </a:solidFill>
                <a:latin typeface="Trebuchet MS" panose="020B0603020202020204" pitchFamily="34" charset="0"/>
              </a:rPr>
              <a:t>Data Scientist</a:t>
            </a:r>
          </a:p>
        </p:txBody>
      </p:sp>
      <p:grpSp>
        <p:nvGrpSpPr>
          <p:cNvPr id="368" name="Group 367"/>
          <p:cNvGrpSpPr/>
          <p:nvPr/>
        </p:nvGrpSpPr>
        <p:grpSpPr>
          <a:xfrm>
            <a:off x="5183924" y="4401000"/>
            <a:ext cx="1522023" cy="979160"/>
            <a:chOff x="6622643" y="4401000"/>
            <a:chExt cx="1752927" cy="1017672"/>
          </a:xfrm>
        </p:grpSpPr>
        <p:sp>
          <p:nvSpPr>
            <p:cNvPr id="369" name="Rectangle 368"/>
            <p:cNvSpPr/>
            <p:nvPr/>
          </p:nvSpPr>
          <p:spPr>
            <a:xfrm>
              <a:off x="6622643" y="4401000"/>
              <a:ext cx="1752927" cy="101767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7346296" y="4808438"/>
              <a:ext cx="382413" cy="370368"/>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7224499" y="4504194"/>
              <a:ext cx="283296" cy="195015"/>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7549486" y="4504194"/>
              <a:ext cx="283296" cy="195015"/>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6753362" y="4558621"/>
              <a:ext cx="347550" cy="220528"/>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6876550" y="4873073"/>
              <a:ext cx="231629" cy="252286"/>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7943399" y="4788877"/>
              <a:ext cx="104152" cy="130687"/>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p:cNvSpPr/>
            <p:nvPr/>
          </p:nvSpPr>
          <p:spPr>
            <a:xfrm>
              <a:off x="8111120" y="4755234"/>
              <a:ext cx="52076" cy="404012"/>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7943399" y="4965488"/>
              <a:ext cx="104152" cy="130687"/>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6653738" y="4433991"/>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6653738" y="4866341"/>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6653738" y="5293257"/>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8264525" y="4428329"/>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8264525" y="4860679"/>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a:off x="8264525" y="5287595"/>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4" name="TextBox 383"/>
          <p:cNvSpPr txBox="1"/>
          <p:nvPr/>
        </p:nvSpPr>
        <p:spPr>
          <a:xfrm>
            <a:off x="801751" y="3524467"/>
            <a:ext cx="2974521" cy="276999"/>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nSpc>
                <a:spcPct val="90000"/>
              </a:lnSpc>
            </a:pPr>
            <a:r>
              <a:rPr lang="en-US" sz="1400" b="1" dirty="0">
                <a:solidFill>
                  <a:schemeClr val="tx1"/>
                </a:solidFill>
              </a:rPr>
              <a:t>Training: Server, GRID, DIGITS</a:t>
            </a:r>
          </a:p>
        </p:txBody>
      </p:sp>
      <p:sp>
        <p:nvSpPr>
          <p:cNvPr id="385" name="TextBox 384"/>
          <p:cNvSpPr txBox="1"/>
          <p:nvPr/>
        </p:nvSpPr>
        <p:spPr>
          <a:xfrm>
            <a:off x="4509961" y="3524467"/>
            <a:ext cx="2974521" cy="276999"/>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nSpc>
                <a:spcPct val="90000"/>
              </a:lnSpc>
            </a:pPr>
            <a:r>
              <a:rPr lang="en-US" sz="1400" b="1" dirty="0">
                <a:solidFill>
                  <a:schemeClr val="tx1"/>
                </a:solidFill>
              </a:rPr>
              <a:t>Inference: Embedded (Jetson)</a:t>
            </a:r>
          </a:p>
        </p:txBody>
      </p:sp>
      <p:cxnSp>
        <p:nvCxnSpPr>
          <p:cNvPr id="135" name="Straight Arrow Connector 134"/>
          <p:cNvCxnSpPr/>
          <p:nvPr/>
        </p:nvCxnSpPr>
        <p:spPr>
          <a:xfrm>
            <a:off x="4323977" y="2774096"/>
            <a:ext cx="894777" cy="582825"/>
          </a:xfrm>
          <a:prstGeom prst="straightConnector1">
            <a:avLst/>
          </a:prstGeom>
          <a:ln w="19050">
            <a:gradFill flip="none" rotWithShape="1">
              <a:gsLst>
                <a:gs pos="0">
                  <a:schemeClr val="bg1">
                    <a:alpha val="0"/>
                  </a:schemeClr>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descr="C:\Users\dustinf\Desktop\nvidia_inference.png"/>
          <p:cNvPicPr>
            <a:picLocks noChangeAspect="1" noChangeArrowheads="1"/>
          </p:cNvPicPr>
          <p:nvPr/>
        </p:nvPicPr>
        <p:blipFill rotWithShape="1">
          <a:blip r:embed="rId3">
            <a:extLst>
              <a:ext uri="{28A0092B-C50C-407E-A947-70E740481C1C}">
                <a14:useLocalDpi xmlns:a14="http://schemas.microsoft.com/office/drawing/2010/main" val="0"/>
              </a:ext>
            </a:extLst>
          </a:blip>
          <a:srcRect l="22934" t="27429" r="68984" b="63538"/>
          <a:stretch/>
        </p:blipFill>
        <p:spPr bwMode="auto">
          <a:xfrm>
            <a:off x="1826007" y="1702961"/>
            <a:ext cx="799594" cy="5538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dustinf\Desktop\nvidia_inference.png"/>
          <p:cNvPicPr>
            <a:picLocks noChangeAspect="1" noChangeArrowheads="1"/>
          </p:cNvPicPr>
          <p:nvPr/>
        </p:nvPicPr>
        <p:blipFill rotWithShape="1">
          <a:blip r:embed="rId3">
            <a:extLst>
              <a:ext uri="{28A0092B-C50C-407E-A947-70E740481C1C}">
                <a14:useLocalDpi xmlns:a14="http://schemas.microsoft.com/office/drawing/2010/main" val="0"/>
              </a:ext>
            </a:extLst>
          </a:blip>
          <a:srcRect l="22934" t="27429" r="68984" b="63538"/>
          <a:stretch/>
        </p:blipFill>
        <p:spPr bwMode="auto">
          <a:xfrm>
            <a:off x="5502415" y="1702960"/>
            <a:ext cx="799594" cy="55388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dustinf\Desktop\nvidia_inference.png"/>
          <p:cNvPicPr>
            <a:picLocks noChangeAspect="1" noChangeArrowheads="1"/>
          </p:cNvPicPr>
          <p:nvPr/>
        </p:nvPicPr>
        <p:blipFill rotWithShape="1">
          <a:blip r:embed="rId3">
            <a:extLst>
              <a:ext uri="{28A0092B-C50C-407E-A947-70E740481C1C}">
                <a14:useLocalDpi xmlns:a14="http://schemas.microsoft.com/office/drawing/2010/main" val="0"/>
              </a:ext>
            </a:extLst>
          </a:blip>
          <a:srcRect l="13697" t="82000" r="83190" b="9955"/>
          <a:stretch/>
        </p:blipFill>
        <p:spPr bwMode="auto">
          <a:xfrm>
            <a:off x="1108266" y="5077912"/>
            <a:ext cx="326980" cy="523857"/>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Arrow Connector 144"/>
          <p:cNvCxnSpPr/>
          <p:nvPr/>
        </p:nvCxnSpPr>
        <p:spPr>
          <a:xfrm flipH="1" flipV="1">
            <a:off x="3791346" y="3662966"/>
            <a:ext cx="499164" cy="14118"/>
          </a:xfrm>
          <a:prstGeom prst="straightConnector1">
            <a:avLst/>
          </a:prstGeom>
          <a:ln w="19050">
            <a:gradFill flip="none" rotWithShape="1">
              <a:gsLst>
                <a:gs pos="0">
                  <a:srgbClr val="FFC000"/>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flipV="1">
            <a:off x="2790608" y="1933628"/>
            <a:ext cx="2588542" cy="17638"/>
          </a:xfrm>
          <a:prstGeom prst="straightConnector1">
            <a:avLst/>
          </a:prstGeom>
          <a:ln w="19050">
            <a:gradFill flip="none" rotWithShape="1">
              <a:gsLst>
                <a:gs pos="0">
                  <a:srgbClr val="FF0000"/>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27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61" y="347472"/>
            <a:ext cx="7482078" cy="507831"/>
          </a:xfrm>
        </p:spPr>
        <p:txBody>
          <a:bodyPr/>
          <a:lstStyle/>
          <a:p>
            <a:r>
              <a:rPr lang="en-US" dirty="0" err="1"/>
              <a:t>cuDNN</a:t>
            </a:r>
            <a:endParaRPr lang="en-US" baseline="30000" dirty="0"/>
          </a:p>
        </p:txBody>
      </p:sp>
      <p:sp>
        <p:nvSpPr>
          <p:cNvPr id="7" name="Content Placeholder 6"/>
          <p:cNvSpPr>
            <a:spLocks noGrp="1"/>
          </p:cNvSpPr>
          <p:nvPr>
            <p:ph idx="1"/>
          </p:nvPr>
        </p:nvSpPr>
        <p:spPr>
          <a:xfrm>
            <a:off x="383854" y="1948656"/>
            <a:ext cx="3531843" cy="3851597"/>
          </a:xfrm>
        </p:spPr>
        <p:txBody>
          <a:bodyPr anchor="t"/>
          <a:lstStyle/>
          <a:p>
            <a:pPr marL="0" indent="0" defTabSz="822960">
              <a:buNone/>
            </a:pPr>
            <a:endParaRPr lang="en-US" sz="1600" dirty="0"/>
          </a:p>
          <a:p>
            <a:pPr defTabSz="822960"/>
            <a:endParaRPr lang="en-US" sz="1600" dirty="0"/>
          </a:p>
          <a:p>
            <a:pPr algn="r" defTabSz="822960"/>
            <a:r>
              <a:rPr lang="en-US" sz="1600" dirty="0"/>
              <a:t>Supports industry-standard frameworks:</a:t>
            </a:r>
          </a:p>
          <a:p>
            <a:pPr algn="r" defTabSz="822960"/>
            <a:endParaRPr lang="en-US" sz="1600" dirty="0"/>
          </a:p>
          <a:p>
            <a:pPr algn="r"/>
            <a:r>
              <a:rPr lang="en-US" sz="1600" dirty="0"/>
              <a:t>Out-of-the-box speedups of neural networks:</a:t>
            </a:r>
          </a:p>
          <a:p>
            <a:pPr algn="r" defTabSz="822960"/>
            <a:endParaRPr lang="en-US" sz="1600" dirty="0"/>
          </a:p>
          <a:p>
            <a:pPr algn="r" defTabSz="822960"/>
            <a:endParaRPr lang="en-US" sz="1600" dirty="0"/>
          </a:p>
          <a:p>
            <a:pPr algn="r" defTabSz="822960"/>
            <a:endParaRPr lang="en-US" sz="1600" dirty="0" smtClean="0"/>
          </a:p>
          <a:p>
            <a:pPr algn="r" defTabSz="822960"/>
            <a:endParaRPr lang="en-US" sz="1600" dirty="0"/>
          </a:p>
          <a:p>
            <a:pPr algn="r" defTabSz="822960"/>
            <a:endParaRPr lang="en-US" sz="1600" dirty="0" smtClean="0"/>
          </a:p>
          <a:p>
            <a:pPr algn="r" defTabSz="822960"/>
            <a:r>
              <a:rPr lang="en-US" sz="1600" dirty="0" smtClean="0"/>
              <a:t>For </a:t>
            </a:r>
            <a:r>
              <a:rPr lang="en-US" sz="1600" i="1" dirty="0"/>
              <a:t>both</a:t>
            </a:r>
            <a:r>
              <a:rPr lang="en-US" sz="1600" dirty="0"/>
              <a:t> Inference and Training:</a:t>
            </a:r>
            <a:endParaRPr lang="en-US" sz="1600" dirty="0">
              <a:solidFill>
                <a:schemeClr val="tx2"/>
              </a:solidFill>
            </a:endParaRPr>
          </a:p>
          <a:p>
            <a:pPr defTabSz="822960"/>
            <a:endParaRPr lang="en-US" sz="1600" dirty="0">
              <a:solidFill>
                <a:schemeClr val="tx2"/>
              </a:solidFill>
            </a:endParaRPr>
          </a:p>
        </p:txBody>
      </p:sp>
      <p:sp>
        <p:nvSpPr>
          <p:cNvPr id="4" name="Text Placeholder 3"/>
          <p:cNvSpPr>
            <a:spLocks noGrp="1"/>
          </p:cNvSpPr>
          <p:nvPr>
            <p:ph type="body" sz="quarter" idx="10"/>
          </p:nvPr>
        </p:nvSpPr>
        <p:spPr>
          <a:xfrm>
            <a:off x="373761" y="1229600"/>
            <a:ext cx="3741039" cy="525463"/>
          </a:xfrm>
        </p:spPr>
        <p:txBody>
          <a:bodyPr/>
          <a:lstStyle/>
          <a:p>
            <a:r>
              <a:rPr lang="en-US" dirty="0"/>
              <a:t>CUDA-accelerated Deep Learning library</a:t>
            </a:r>
          </a:p>
          <a:p>
            <a:endParaRPr lang="en-US" dirty="0"/>
          </a:p>
        </p:txBody>
      </p:sp>
      <p:sp>
        <p:nvSpPr>
          <p:cNvPr id="41" name="Rectangle 40"/>
          <p:cNvSpPr/>
          <p:nvPr/>
        </p:nvSpPr>
        <p:spPr>
          <a:xfrm rot="5400000">
            <a:off x="5711227" y="3341211"/>
            <a:ext cx="718380" cy="3663178"/>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42" name="TextBox 41"/>
          <p:cNvSpPr txBox="1"/>
          <p:nvPr/>
        </p:nvSpPr>
        <p:spPr>
          <a:xfrm>
            <a:off x="4238828" y="5019064"/>
            <a:ext cx="3663178" cy="30746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b="1" dirty="0" smtClean="0">
                <a:solidFill>
                  <a:schemeClr val="tx1"/>
                </a:solidFill>
              </a:rPr>
              <a:t>Jetson TX1  //  Tesla/Titan/GRID</a:t>
            </a:r>
          </a:p>
        </p:txBody>
      </p:sp>
      <p:sp>
        <p:nvSpPr>
          <p:cNvPr id="43" name="Rectangle 42"/>
          <p:cNvSpPr/>
          <p:nvPr/>
        </p:nvSpPr>
        <p:spPr>
          <a:xfrm rot="5400000">
            <a:off x="5711227" y="2545756"/>
            <a:ext cx="718378" cy="366317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44" name="TextBox 43"/>
          <p:cNvSpPr txBox="1"/>
          <p:nvPr/>
        </p:nvSpPr>
        <p:spPr>
          <a:xfrm>
            <a:off x="4238826" y="4223609"/>
            <a:ext cx="3663178" cy="307469"/>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b="1" dirty="0" smtClean="0">
                <a:solidFill>
                  <a:schemeClr val="tx1"/>
                </a:solidFill>
              </a:rPr>
              <a:t>CUDA</a:t>
            </a:r>
          </a:p>
        </p:txBody>
      </p:sp>
      <p:sp>
        <p:nvSpPr>
          <p:cNvPr id="45" name="Rectangle 44"/>
          <p:cNvSpPr/>
          <p:nvPr/>
        </p:nvSpPr>
        <p:spPr>
          <a:xfrm rot="5400000">
            <a:off x="5711226" y="1750300"/>
            <a:ext cx="718379" cy="366317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46" name="TextBox 45"/>
          <p:cNvSpPr txBox="1"/>
          <p:nvPr/>
        </p:nvSpPr>
        <p:spPr>
          <a:xfrm>
            <a:off x="4238826" y="3433209"/>
            <a:ext cx="3663178" cy="307469"/>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b="1" dirty="0" err="1" smtClean="0">
                <a:solidFill>
                  <a:schemeClr val="tx1"/>
                </a:solidFill>
              </a:rPr>
              <a:t>cuDNN</a:t>
            </a:r>
            <a:endParaRPr lang="en-US" b="1" dirty="0" smtClean="0">
              <a:solidFill>
                <a:schemeClr val="tx1"/>
              </a:solidFill>
            </a:endParaRPr>
          </a:p>
        </p:txBody>
      </p:sp>
      <p:sp>
        <p:nvSpPr>
          <p:cNvPr id="47" name="Rectangle 46"/>
          <p:cNvSpPr/>
          <p:nvPr/>
        </p:nvSpPr>
        <p:spPr>
          <a:xfrm rot="5400000">
            <a:off x="5517803" y="750549"/>
            <a:ext cx="1105229" cy="366317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85963" y="2606423"/>
            <a:ext cx="1160179" cy="332947"/>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83161" y="2456795"/>
            <a:ext cx="1295820" cy="659665"/>
          </a:xfrm>
          <a:prstGeom prst="rect">
            <a:avLst/>
          </a:prstGeom>
        </p:spPr>
      </p:pic>
      <p:sp>
        <p:nvSpPr>
          <p:cNvPr id="51" name="Rectangle 50"/>
          <p:cNvSpPr/>
          <p:nvPr/>
        </p:nvSpPr>
        <p:spPr>
          <a:xfrm rot="5400000">
            <a:off x="5890818" y="383088"/>
            <a:ext cx="359190" cy="366317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52" name="TextBox 51"/>
          <p:cNvSpPr txBox="1"/>
          <p:nvPr/>
        </p:nvSpPr>
        <p:spPr>
          <a:xfrm>
            <a:off x="4238825" y="2060941"/>
            <a:ext cx="3663178" cy="307469"/>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b="1" dirty="0" smtClean="0">
                <a:solidFill>
                  <a:schemeClr val="tx1"/>
                </a:solidFill>
              </a:rPr>
              <a:t>Frameworks</a:t>
            </a:r>
          </a:p>
        </p:txBody>
      </p:sp>
      <p:sp>
        <p:nvSpPr>
          <p:cNvPr id="54" name="Rectangle 53"/>
          <p:cNvSpPr/>
          <p:nvPr/>
        </p:nvSpPr>
        <p:spPr>
          <a:xfrm rot="5400000">
            <a:off x="5664624" y="-220592"/>
            <a:ext cx="811579" cy="366317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55" name="TextBox 54"/>
          <p:cNvSpPr txBox="1"/>
          <p:nvPr/>
        </p:nvSpPr>
        <p:spPr>
          <a:xfrm>
            <a:off x="4238829" y="1292901"/>
            <a:ext cx="3663175" cy="6564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2500" b="1" dirty="0">
                <a:solidFill>
                  <a:schemeClr val="tx2"/>
                </a:solidFill>
              </a:rPr>
              <a:t>Your Application</a:t>
            </a:r>
          </a:p>
          <a:p>
            <a:pPr algn="ctr">
              <a:lnSpc>
                <a:spcPct val="90000"/>
              </a:lnSpc>
            </a:pPr>
            <a:r>
              <a:rPr lang="en-US" dirty="0" smtClean="0">
                <a:solidFill>
                  <a:schemeClr val="tx2"/>
                </a:solidFill>
              </a:rPr>
              <a:t>(dog breed detector, for example)</a:t>
            </a:r>
          </a:p>
        </p:txBody>
      </p:sp>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97368" y="2464558"/>
            <a:ext cx="1085793" cy="599910"/>
          </a:xfrm>
          <a:prstGeom prst="rect">
            <a:avLst/>
          </a:prstGeom>
        </p:spPr>
      </p:pic>
    </p:spTree>
    <p:extLst>
      <p:ext uri="{BB962C8B-B14F-4D97-AF65-F5344CB8AC3E}">
        <p14:creationId xmlns:p14="http://schemas.microsoft.com/office/powerpoint/2010/main" val="338468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ustinf\Desktop\AI_framewor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038"/>
            <a:ext cx="8138160" cy="595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35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61" y="-9333"/>
            <a:ext cx="7482078" cy="646331"/>
          </a:xfrm>
        </p:spPr>
        <p:txBody>
          <a:bodyPr/>
          <a:lstStyle/>
          <a:p>
            <a:r>
              <a:rPr lang="en-US" sz="4000" dirty="0"/>
              <a:t>DEEP VIZ TOOLBOX</a:t>
            </a:r>
            <a:endParaRPr lang="en-US" sz="2500"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375" r="24500" b="12445"/>
          <a:stretch/>
        </p:blipFill>
        <p:spPr bwMode="auto">
          <a:xfrm>
            <a:off x="1165123" y="725886"/>
            <a:ext cx="5891979" cy="54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61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666" r="15000" b="7778"/>
          <a:stretch/>
        </p:blipFill>
        <p:spPr bwMode="auto">
          <a:xfrm>
            <a:off x="114300" y="1795929"/>
            <a:ext cx="6537960" cy="414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373761" y="347472"/>
            <a:ext cx="7482078" cy="854080"/>
          </a:xfrm>
        </p:spPr>
        <p:txBody>
          <a:bodyPr/>
          <a:lstStyle/>
          <a:p>
            <a:r>
              <a:rPr lang="en-US" sz="2500" dirty="0"/>
              <a:t/>
            </a:r>
            <a:br>
              <a:rPr lang="en-US" sz="2500" dirty="0"/>
            </a:br>
            <a:r>
              <a:rPr lang="en-US" dirty="0"/>
              <a:t>IMAGE CAPTIONING WITH</a:t>
            </a:r>
            <a:endParaRPr lang="en-US" dirty="0"/>
          </a:p>
        </p:txBody>
      </p:sp>
      <p:sp>
        <p:nvSpPr>
          <p:cNvPr id="2" name="Content Placeholder 1"/>
          <p:cNvSpPr>
            <a:spLocks noGrp="1"/>
          </p:cNvSpPr>
          <p:nvPr>
            <p:ph idx="1"/>
          </p:nvPr>
        </p:nvSpPr>
        <p:spPr>
          <a:xfrm>
            <a:off x="383854" y="2351892"/>
            <a:ext cx="7461504" cy="3297221"/>
          </a:xfrm>
        </p:spPr>
        <p:txBody>
          <a:bodyPr/>
          <a:lstStyle/>
          <a:p>
            <a:endParaRPr lang="en-US"/>
          </a:p>
        </p:txBody>
      </p:sp>
      <p:sp>
        <p:nvSpPr>
          <p:cNvPr id="3" name="Text Placeholder 2"/>
          <p:cNvSpPr>
            <a:spLocks noGrp="1"/>
          </p:cNvSpPr>
          <p:nvPr>
            <p:ph type="body" sz="quarter" idx="10"/>
          </p:nvPr>
        </p:nvSpPr>
        <p:spPr>
          <a:xfrm>
            <a:off x="373761" y="1305232"/>
            <a:ext cx="7482078" cy="449831"/>
          </a:xfrm>
        </p:spPr>
        <p:txBody>
          <a:bodyPr/>
          <a:lstStyle/>
          <a:p>
            <a:r>
              <a:rPr lang="en-US" dirty="0"/>
              <a:t>NEURALTALK2</a:t>
            </a:r>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5333" r="82750" b="15778"/>
          <a:stretch/>
        </p:blipFill>
        <p:spPr bwMode="auto">
          <a:xfrm>
            <a:off x="6560820" y="1765542"/>
            <a:ext cx="1577340" cy="404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113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3761" y="347472"/>
            <a:ext cx="7482078" cy="923330"/>
          </a:xfrm>
        </p:spPr>
        <p:txBody>
          <a:bodyPr/>
          <a:lstStyle/>
          <a:p>
            <a:r>
              <a:rPr lang="en-US" dirty="0"/>
              <a:t/>
            </a:r>
            <a:br>
              <a:rPr lang="en-US" dirty="0"/>
            </a:br>
            <a:r>
              <a:rPr lang="en-US" dirty="0"/>
              <a:t>PLAYING ATARI WITH</a:t>
            </a:r>
            <a:endParaRPr lang="en-US" dirty="0"/>
          </a:p>
        </p:txBody>
      </p:sp>
      <p:sp>
        <p:nvSpPr>
          <p:cNvPr id="4" name="Text Placeholder 3"/>
          <p:cNvSpPr>
            <a:spLocks noGrp="1"/>
          </p:cNvSpPr>
          <p:nvPr>
            <p:ph type="body" sz="quarter" idx="10"/>
          </p:nvPr>
        </p:nvSpPr>
        <p:spPr/>
        <p:txBody>
          <a:bodyPr/>
          <a:lstStyle/>
          <a:p>
            <a:r>
              <a:rPr lang="en-US" dirty="0"/>
              <a:t>DEEPMIND</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750" t="26889" r="25625" b="59778"/>
          <a:stretch/>
        </p:blipFill>
        <p:spPr bwMode="auto">
          <a:xfrm>
            <a:off x="1742751" y="1825426"/>
            <a:ext cx="4406862" cy="77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33834" y="2671049"/>
            <a:ext cx="4824696" cy="581698"/>
          </a:xfrm>
          <a:prstGeom prst="rect">
            <a:avLst/>
          </a:prstGeom>
        </p:spPr>
        <p:txBody>
          <a:bodyPr wrap="square" lIns="82296" tIns="41148" rIns="82296" bIns="41148">
            <a:spAutoFit/>
          </a:bodyPr>
          <a:lstStyle/>
          <a:p>
            <a:r>
              <a:rPr lang="en-US" dirty="0">
                <a:hlinkClick r:id="rId4" tooltip="From Pixels to Actions: Human-level control through Deep Reinforcement Learning"/>
              </a:rPr>
              <a:t>From Pixels to Actions: Human-level control through Deep Reinforcement Learning</a:t>
            </a:r>
            <a:endParaRPr lang="en-US" b="1" dirty="0"/>
          </a:p>
        </p:txBody>
      </p:sp>
      <p:pic>
        <p:nvPicPr>
          <p:cNvPr id="3075" name="Picture 3" descr="C:\Users\dustinf\Desktop\breakout.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184090" y="3408205"/>
            <a:ext cx="1790242" cy="245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1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4103"/>
          <p:cNvSpPr/>
          <p:nvPr/>
        </p:nvSpPr>
        <p:spPr>
          <a:xfrm>
            <a:off x="243840" y="2372488"/>
            <a:ext cx="2536032" cy="12851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600"/>
          </a:p>
        </p:txBody>
      </p:sp>
      <p:cxnSp>
        <p:nvCxnSpPr>
          <p:cNvPr id="39" name="Straight Arrow Connector 38"/>
          <p:cNvCxnSpPr>
            <a:stCxn id="8" idx="2"/>
            <a:endCxn id="9" idx="0"/>
          </p:cNvCxnSpPr>
          <p:nvPr/>
        </p:nvCxnSpPr>
        <p:spPr>
          <a:xfrm>
            <a:off x="1559873" y="2224460"/>
            <a:ext cx="0" cy="1704286"/>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373761" y="347472"/>
            <a:ext cx="7482078" cy="1449628"/>
          </a:xfrm>
        </p:spPr>
        <p:txBody>
          <a:bodyPr/>
          <a:lstStyle/>
          <a:p>
            <a:r>
              <a:rPr lang="en-US" sz="2500" dirty="0"/>
              <a:t/>
            </a:r>
            <a:br>
              <a:rPr lang="en-US" sz="2500" dirty="0"/>
            </a:br>
            <a:r>
              <a:rPr lang="en-US" dirty="0" err="1"/>
              <a:t>END-To-END</a:t>
            </a:r>
            <a:r>
              <a:rPr lang="en-US" dirty="0"/>
              <a:t> DEEP LEARNING FOR</a:t>
            </a:r>
            <a:r>
              <a:rPr lang="en-US" sz="2500" dirty="0"/>
              <a:t/>
            </a:r>
            <a:br>
              <a:rPr lang="en-US" sz="2500" dirty="0"/>
            </a:br>
            <a:endParaRPr lang="en-US" sz="4100" dirty="0"/>
          </a:p>
        </p:txBody>
      </p:sp>
      <p:sp>
        <p:nvSpPr>
          <p:cNvPr id="4" name="Text Placeholder 3"/>
          <p:cNvSpPr>
            <a:spLocks noGrp="1"/>
          </p:cNvSpPr>
          <p:nvPr>
            <p:ph type="body" sz="quarter" idx="10"/>
          </p:nvPr>
        </p:nvSpPr>
        <p:spPr/>
        <p:txBody>
          <a:bodyPr/>
          <a:lstStyle/>
          <a:p>
            <a:r>
              <a:rPr lang="en-US" dirty="0"/>
              <a:t>SELF-CONTROL</a:t>
            </a:r>
          </a:p>
        </p:txBody>
      </p:sp>
      <p:pic>
        <p:nvPicPr>
          <p:cNvPr id="4098" name="Picture 2" descr="http://blogs.nvidia.com/wp-content/uploads/2016/01/robot_getup700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6" y="1696063"/>
            <a:ext cx="4986338" cy="16628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37209" y="5303520"/>
            <a:ext cx="2045327"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r>
              <a:rPr lang="en-US" sz="1600" dirty="0" smtClean="0"/>
              <a:t>Motor PWM</a:t>
            </a:r>
            <a:endParaRPr lang="en-US" sz="1600" dirty="0"/>
          </a:p>
        </p:txBody>
      </p:sp>
      <p:sp>
        <p:nvSpPr>
          <p:cNvPr id="8" name="Rectangle 7"/>
          <p:cNvSpPr/>
          <p:nvPr/>
        </p:nvSpPr>
        <p:spPr>
          <a:xfrm>
            <a:off x="537209" y="1767260"/>
            <a:ext cx="2045327"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r>
              <a:rPr lang="en-US" sz="1600" dirty="0" smtClean="0"/>
              <a:t>Sensory Inputs</a:t>
            </a:r>
            <a:endParaRPr lang="en-US" sz="1600" dirty="0"/>
          </a:p>
        </p:txBody>
      </p:sp>
      <p:sp>
        <p:nvSpPr>
          <p:cNvPr id="9" name="Rectangle 8"/>
          <p:cNvSpPr/>
          <p:nvPr/>
        </p:nvSpPr>
        <p:spPr>
          <a:xfrm>
            <a:off x="537209" y="3928746"/>
            <a:ext cx="2045327"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r>
              <a:rPr lang="en-US" sz="1600" dirty="0" smtClean="0"/>
              <a:t>Perceptron</a:t>
            </a:r>
            <a:endParaRPr lang="en-US" sz="1600" dirty="0"/>
          </a:p>
        </p:txBody>
      </p:sp>
      <p:sp>
        <p:nvSpPr>
          <p:cNvPr id="10" name="Rectangle 9"/>
          <p:cNvSpPr/>
          <p:nvPr/>
        </p:nvSpPr>
        <p:spPr>
          <a:xfrm>
            <a:off x="537209" y="4585653"/>
            <a:ext cx="2045327"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r>
              <a:rPr lang="en-US" sz="1600" dirty="0" smtClean="0"/>
              <a:t>RNN</a:t>
            </a:r>
            <a:endParaRPr lang="en-US" sz="1600" dirty="0"/>
          </a:p>
        </p:txBody>
      </p:sp>
      <p:sp>
        <p:nvSpPr>
          <p:cNvPr id="11" name="Rectangle 10"/>
          <p:cNvSpPr/>
          <p:nvPr/>
        </p:nvSpPr>
        <p:spPr>
          <a:xfrm>
            <a:off x="1165859" y="3089275"/>
            <a:ext cx="1328811"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r>
              <a:rPr lang="en-US" sz="1600" dirty="0" smtClean="0"/>
              <a:t>Recognition</a:t>
            </a:r>
            <a:endParaRPr lang="en-US" sz="1600" dirty="0"/>
          </a:p>
        </p:txBody>
      </p:sp>
      <p:sp>
        <p:nvSpPr>
          <p:cNvPr id="12" name="Rectangle 11"/>
          <p:cNvSpPr/>
          <p:nvPr/>
        </p:nvSpPr>
        <p:spPr>
          <a:xfrm>
            <a:off x="1165859" y="2490470"/>
            <a:ext cx="1328811"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r>
              <a:rPr lang="en-US" sz="1600" dirty="0" smtClean="0"/>
              <a:t>Inference</a:t>
            </a:r>
            <a:endParaRPr lang="en-US" sz="1600" dirty="0"/>
          </a:p>
        </p:txBody>
      </p:sp>
      <p:cxnSp>
        <p:nvCxnSpPr>
          <p:cNvPr id="5" name="Straight Arrow Connector 4"/>
          <p:cNvCxnSpPr>
            <a:stCxn id="9" idx="2"/>
            <a:endCxn id="10" idx="0"/>
          </p:cNvCxnSpPr>
          <p:nvPr/>
        </p:nvCxnSpPr>
        <p:spPr>
          <a:xfrm>
            <a:off x="1559873" y="4385946"/>
            <a:ext cx="0" cy="199707"/>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2"/>
            <a:endCxn id="3" idx="0"/>
          </p:cNvCxnSpPr>
          <p:nvPr/>
        </p:nvCxnSpPr>
        <p:spPr>
          <a:xfrm>
            <a:off x="1559873" y="5042853"/>
            <a:ext cx="0" cy="260667"/>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7" idx="1"/>
            <a:endCxn id="10" idx="3"/>
          </p:cNvCxnSpPr>
          <p:nvPr/>
        </p:nvCxnSpPr>
        <p:spPr>
          <a:xfrm flipH="1">
            <a:off x="2582536" y="4814253"/>
            <a:ext cx="277545" cy="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860081" y="4585653"/>
            <a:ext cx="1040130" cy="457200"/>
          </a:xfrm>
          <a:prstGeom prst="rect">
            <a:avLst/>
          </a:prstGeom>
          <a:solidFill>
            <a:srgbClr val="CCFF7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r>
              <a:rPr lang="en-US" sz="1200" dirty="0">
                <a:solidFill>
                  <a:schemeClr val="bg1"/>
                </a:solidFill>
              </a:rPr>
              <a:t>Goal/reward</a:t>
            </a:r>
            <a:br>
              <a:rPr lang="en-US" sz="1200" dirty="0">
                <a:solidFill>
                  <a:schemeClr val="bg1"/>
                </a:solidFill>
              </a:rPr>
            </a:br>
            <a:r>
              <a:rPr lang="en-US" sz="1200" dirty="0">
                <a:solidFill>
                  <a:schemeClr val="bg1"/>
                </a:solidFill>
              </a:rPr>
              <a:t>function</a:t>
            </a:r>
          </a:p>
        </p:txBody>
      </p:sp>
      <p:cxnSp>
        <p:nvCxnSpPr>
          <p:cNvPr id="26" name="Elbow Connector 25"/>
          <p:cNvCxnSpPr>
            <a:stCxn id="10" idx="1"/>
            <a:endCxn id="9" idx="1"/>
          </p:cNvCxnSpPr>
          <p:nvPr/>
        </p:nvCxnSpPr>
        <p:spPr>
          <a:xfrm rot="10800000">
            <a:off x="537209" y="4157347"/>
            <a:ext cx="12700" cy="656907"/>
          </a:xfrm>
          <a:prstGeom prst="bentConnector3">
            <a:avLst>
              <a:gd name="adj1" fmla="val 1800000"/>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a:off x="948689" y="2490471"/>
            <a:ext cx="208441" cy="1056005"/>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lIns="82296" tIns="41148" rIns="82296" bIns="41148" rtlCol="0" anchor="ctr"/>
          <a:lstStyle/>
          <a:p>
            <a:pPr algn="ctr"/>
            <a:endParaRPr lang="en-US" sz="1600" dirty="0"/>
          </a:p>
        </p:txBody>
      </p:sp>
      <p:sp>
        <p:nvSpPr>
          <p:cNvPr id="31" name="TextBox 30"/>
          <p:cNvSpPr txBox="1"/>
          <p:nvPr/>
        </p:nvSpPr>
        <p:spPr>
          <a:xfrm>
            <a:off x="-90241" y="2838191"/>
            <a:ext cx="1143150"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r">
              <a:lnSpc>
                <a:spcPct val="90000"/>
              </a:lnSpc>
            </a:pPr>
            <a:r>
              <a:rPr lang="en-US" sz="1050" dirty="0">
                <a:solidFill>
                  <a:schemeClr val="bg1"/>
                </a:solidFill>
              </a:rPr>
              <a:t>user </a:t>
            </a:r>
            <a:br>
              <a:rPr lang="en-US" sz="1050" dirty="0">
                <a:solidFill>
                  <a:schemeClr val="bg1"/>
                </a:solidFill>
              </a:rPr>
            </a:br>
            <a:r>
              <a:rPr lang="en-US" sz="1050" dirty="0">
                <a:solidFill>
                  <a:schemeClr val="bg1"/>
                </a:solidFill>
              </a:rPr>
              <a:t>application</a:t>
            </a:r>
          </a:p>
        </p:txBody>
      </p:sp>
      <p:cxnSp>
        <p:nvCxnSpPr>
          <p:cNvPr id="4097" name="Straight Arrow Connector 4096"/>
          <p:cNvCxnSpPr/>
          <p:nvPr/>
        </p:nvCxnSpPr>
        <p:spPr>
          <a:xfrm>
            <a:off x="1931670" y="2224460"/>
            <a:ext cx="0" cy="247722"/>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4106" name="TextBox 4105"/>
          <p:cNvSpPr txBox="1"/>
          <p:nvPr/>
        </p:nvSpPr>
        <p:spPr>
          <a:xfrm rot="16200000">
            <a:off x="-440904" y="4389046"/>
            <a:ext cx="1115177" cy="235449"/>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050" dirty="0">
                <a:solidFill>
                  <a:schemeClr val="bg1"/>
                </a:solidFill>
              </a:rPr>
              <a:t>Short-term </a:t>
            </a:r>
            <a:r>
              <a:rPr lang="en-US" sz="1050" dirty="0" err="1">
                <a:solidFill>
                  <a:schemeClr val="bg1"/>
                </a:solidFill>
              </a:rPr>
              <a:t>nav</a:t>
            </a:r>
            <a:endParaRPr lang="en-US" sz="1050" dirty="0">
              <a:solidFill>
                <a:schemeClr val="bg1"/>
              </a:solidFill>
            </a:endParaRPr>
          </a:p>
        </p:txBody>
      </p:sp>
      <p:sp>
        <p:nvSpPr>
          <p:cNvPr id="47" name="TextBox 46"/>
          <p:cNvSpPr txBox="1"/>
          <p:nvPr/>
        </p:nvSpPr>
        <p:spPr>
          <a:xfrm rot="16200000">
            <a:off x="-434700" y="2929604"/>
            <a:ext cx="1079911"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050" dirty="0">
                <a:solidFill>
                  <a:schemeClr val="bg1"/>
                </a:solidFill>
              </a:rPr>
              <a:t>Long-term </a:t>
            </a:r>
            <a:r>
              <a:rPr lang="en-US" sz="1050" dirty="0" err="1">
                <a:solidFill>
                  <a:schemeClr val="bg1"/>
                </a:solidFill>
              </a:rPr>
              <a:t>nav</a:t>
            </a:r>
            <a:endParaRPr lang="en-US" sz="1050" dirty="0">
              <a:solidFill>
                <a:schemeClr val="bg1"/>
              </a:solidFill>
            </a:endParaRPr>
          </a:p>
        </p:txBody>
      </p:sp>
      <p:pic>
        <p:nvPicPr>
          <p:cNvPr id="410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000" t="19117" r="7875" b="7111"/>
          <a:stretch/>
        </p:blipFill>
        <p:spPr bwMode="auto">
          <a:xfrm>
            <a:off x="6238568" y="3887467"/>
            <a:ext cx="1991032" cy="156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068" t="22111" r="64599" b="51036"/>
          <a:stretch/>
        </p:blipFill>
        <p:spPr bwMode="auto">
          <a:xfrm>
            <a:off x="4118164" y="4029325"/>
            <a:ext cx="2048081" cy="12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20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3464" y="3071713"/>
            <a:ext cx="1841642" cy="30746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dirty="0" smtClean="0">
                <a:solidFill>
                  <a:schemeClr val="tx1"/>
                </a:solidFill>
              </a:rPr>
              <a:t>PC GAMING</a:t>
            </a:r>
          </a:p>
        </p:txBody>
      </p:sp>
      <p:sp>
        <p:nvSpPr>
          <p:cNvPr id="16" name="Title 1"/>
          <p:cNvSpPr>
            <a:spLocks noGrp="1"/>
          </p:cNvSpPr>
          <p:nvPr>
            <p:ph type="title"/>
          </p:nvPr>
        </p:nvSpPr>
        <p:spPr>
          <a:xfrm>
            <a:off x="373761" y="347472"/>
            <a:ext cx="7482078" cy="923330"/>
          </a:xfrm>
        </p:spPr>
        <p:txBody>
          <a:bodyPr/>
          <a:lstStyle/>
          <a:p>
            <a:r>
              <a:rPr lang="en-US" dirty="0" smtClean="0"/>
              <a:t/>
            </a:r>
            <a:br>
              <a:rPr lang="en-US" dirty="0" smtClean="0"/>
            </a:br>
            <a:r>
              <a:rPr lang="en-US" dirty="0" smtClean="0"/>
              <a:t>ONE ARCHITECTURE</a:t>
            </a:r>
            <a:endParaRPr lang="en-US" dirty="0"/>
          </a:p>
        </p:txBody>
      </p:sp>
      <p:sp>
        <p:nvSpPr>
          <p:cNvPr id="7" name="Text Placeholder 6"/>
          <p:cNvSpPr>
            <a:spLocks noGrp="1"/>
          </p:cNvSpPr>
          <p:nvPr>
            <p:ph type="body" sz="quarter" idx="10"/>
          </p:nvPr>
        </p:nvSpPr>
        <p:spPr/>
        <p:txBody>
          <a:bodyPr/>
          <a:lstStyle/>
          <a:p>
            <a:r>
              <a:rPr lang="en-US" dirty="0" smtClean="0"/>
              <a:t>END-TO-END </a:t>
            </a:r>
            <a:r>
              <a:rPr lang="en-US" dirty="0"/>
              <a:t>AI</a:t>
            </a:r>
          </a:p>
        </p:txBody>
      </p:sp>
      <p:sp>
        <p:nvSpPr>
          <p:cNvPr id="2" name="TextBox 1"/>
          <p:cNvSpPr txBox="1"/>
          <p:nvPr/>
        </p:nvSpPr>
        <p:spPr>
          <a:xfrm>
            <a:off x="2555875" y="5712619"/>
            <a:ext cx="3117854" cy="28253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400" dirty="0">
                <a:solidFill>
                  <a:schemeClr val="bg1"/>
                </a:solidFill>
              </a:rPr>
              <a:t>CUDA + Linux throughout the stack.</a:t>
            </a:r>
          </a:p>
        </p:txBody>
      </p:sp>
      <p:pic>
        <p:nvPicPr>
          <p:cNvPr id="7170" name="Picture 2" descr="C:\Users\dustinf\Pictures\nvidia_sca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1047" y="1909916"/>
            <a:ext cx="5588703" cy="364892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13087" y="5501514"/>
            <a:ext cx="6803426" cy="137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Tree>
    <p:extLst>
      <p:ext uri="{BB962C8B-B14F-4D97-AF65-F5344CB8AC3E}">
        <p14:creationId xmlns:p14="http://schemas.microsoft.com/office/powerpoint/2010/main" val="75226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a:spLocks/>
          </p:cNvSpPr>
          <p:nvPr/>
        </p:nvSpPr>
        <p:spPr bwMode="auto">
          <a:xfrm>
            <a:off x="63375" y="4347097"/>
            <a:ext cx="8111906" cy="7862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ctr" defTabSz="346459" rtl="0" fontAlgn="base">
              <a:lnSpc>
                <a:spcPct val="90000"/>
              </a:lnSpc>
              <a:spcBef>
                <a:spcPts val="0"/>
              </a:spcBef>
              <a:spcAft>
                <a:spcPts val="0"/>
              </a:spcAft>
              <a:buClr>
                <a:srgbClr val="6F6F6F"/>
              </a:buClr>
              <a:buSzPct val="100000"/>
              <a:buFontTx/>
              <a:buNone/>
              <a:defRPr sz="1400" b="0" baseline="0">
                <a:solidFill>
                  <a:schemeClr val="tx1"/>
                </a:solidFill>
                <a:effectLst/>
                <a:latin typeface="Arial" panose="020B0604020202020204" pitchFamily="34" charset="0"/>
                <a:ea typeface="+mn-ea"/>
                <a:cs typeface="Arial" panose="020B0604020202020204" pitchFamily="34" charset="0"/>
              </a:defRPr>
            </a:lvl1pPr>
            <a:lvl2pPr marL="630238" indent="-2286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2pPr>
            <a:lvl3pPr marL="804863" indent="-2032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3pPr>
            <a:lvl4pPr marL="1331066" indent="-171443" algn="l" rtl="0" fontAlgn="base">
              <a:spcBef>
                <a:spcPct val="20000"/>
              </a:spcBef>
              <a:spcAft>
                <a:spcPct val="0"/>
              </a:spcAft>
              <a:buChar char="–"/>
              <a:defRPr sz="1500">
                <a:solidFill>
                  <a:schemeClr val="bg1"/>
                </a:solidFill>
                <a:latin typeface="+mn-lt"/>
              </a:defRPr>
            </a:lvl4pPr>
            <a:lvl5pPr marL="1588230" indent="-171443" algn="l" rtl="0" fontAlgn="base">
              <a:spcBef>
                <a:spcPct val="20000"/>
              </a:spcBef>
              <a:spcAft>
                <a:spcPct val="0"/>
              </a:spcAft>
              <a:buChar char="»"/>
              <a:defRPr sz="1500">
                <a:solidFill>
                  <a:schemeClr val="bg1"/>
                </a:solidFill>
                <a:latin typeface="+mn-lt"/>
              </a:defRPr>
            </a:lvl5pPr>
            <a:lvl6pPr marL="1931117" indent="-171443" algn="l" rtl="0" eaLnBrk="1" fontAlgn="base" hangingPunct="1">
              <a:spcBef>
                <a:spcPct val="20000"/>
              </a:spcBef>
              <a:spcAft>
                <a:spcPct val="0"/>
              </a:spcAft>
              <a:buChar char="»"/>
              <a:defRPr sz="1500">
                <a:solidFill>
                  <a:schemeClr val="bg1"/>
                </a:solidFill>
                <a:latin typeface="+mn-lt"/>
              </a:defRPr>
            </a:lvl6pPr>
            <a:lvl7pPr marL="2274003" indent="-171443" algn="l" rtl="0" eaLnBrk="1" fontAlgn="base" hangingPunct="1">
              <a:spcBef>
                <a:spcPct val="20000"/>
              </a:spcBef>
              <a:spcAft>
                <a:spcPct val="0"/>
              </a:spcAft>
              <a:buChar char="»"/>
              <a:defRPr sz="1500">
                <a:solidFill>
                  <a:schemeClr val="bg1"/>
                </a:solidFill>
                <a:latin typeface="+mn-lt"/>
              </a:defRPr>
            </a:lvl7pPr>
            <a:lvl8pPr marL="2616890" indent="-171443" algn="l" rtl="0" eaLnBrk="1" fontAlgn="base" hangingPunct="1">
              <a:spcBef>
                <a:spcPct val="20000"/>
              </a:spcBef>
              <a:spcAft>
                <a:spcPct val="0"/>
              </a:spcAft>
              <a:buChar char="»"/>
              <a:defRPr sz="1500">
                <a:solidFill>
                  <a:schemeClr val="bg1"/>
                </a:solidFill>
                <a:latin typeface="+mn-lt"/>
              </a:defRPr>
            </a:lvl8pPr>
            <a:lvl9pPr marL="2959775" indent="-171443" algn="l" rtl="0" eaLnBrk="1" fontAlgn="base" hangingPunct="1">
              <a:spcBef>
                <a:spcPct val="20000"/>
              </a:spcBef>
              <a:spcAft>
                <a:spcPct val="0"/>
              </a:spcAft>
              <a:buChar char="»"/>
              <a:defRPr sz="1500">
                <a:solidFill>
                  <a:schemeClr val="bg1"/>
                </a:solidFill>
                <a:latin typeface="+mn-lt"/>
              </a:defRPr>
            </a:lvl9pPr>
          </a:lstStyle>
          <a:p>
            <a:r>
              <a:rPr lang="en-US" kern="0" smtClean="0"/>
              <a:t>The GPU Teaching Kit is licensed by NVIDIA and California Polytechnic State University under the </a:t>
            </a:r>
            <a:r>
              <a:rPr lang="en-US" kern="0" smtClean="0">
                <a:solidFill>
                  <a:srgbClr val="92D050"/>
                </a:solidFill>
                <a:hlinkClick r:id="rId2"/>
              </a:rPr>
              <a:t>Creative Commons Attribution-NonCommercial 4.0 International License.</a:t>
            </a:r>
            <a:endParaRPr lang="en-US" kern="0" dirty="0">
              <a:solidFill>
                <a:srgbClr val="92D050"/>
              </a:solidFill>
            </a:endParaRPr>
          </a:p>
        </p:txBody>
      </p:sp>
      <p:pic>
        <p:nvPicPr>
          <p:cNvPr id="5" name="Picture 2"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699" y="3978052"/>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4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3291664" cy="59936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2" name="TextBox 1"/>
          <p:cNvSpPr txBox="1"/>
          <p:nvPr/>
        </p:nvSpPr>
        <p:spPr>
          <a:xfrm>
            <a:off x="1" y="1956020"/>
            <a:ext cx="3291664" cy="5318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3200" b="1" dirty="0" err="1">
                <a:solidFill>
                  <a:schemeClr val="tx1"/>
                </a:solidFill>
                <a:latin typeface="Arial" panose="020B0604020202020204" pitchFamily="34" charset="0"/>
                <a:cs typeface="Arial" panose="020B0604020202020204" pitchFamily="34" charset="0"/>
              </a:rPr>
              <a:t>Jetson</a:t>
            </a:r>
            <a:r>
              <a:rPr lang="en-US" sz="3200" b="1" dirty="0">
                <a:solidFill>
                  <a:schemeClr val="tx1"/>
                </a:solidFill>
                <a:latin typeface="Arial" panose="020B0604020202020204" pitchFamily="34" charset="0"/>
                <a:cs typeface="Arial" panose="020B0604020202020204" pitchFamily="34" charset="0"/>
              </a:rPr>
              <a:t> TX1</a:t>
            </a:r>
          </a:p>
        </p:txBody>
      </p:sp>
      <p:graphicFrame>
        <p:nvGraphicFramePr>
          <p:cNvPr id="8" name="Table 7"/>
          <p:cNvGraphicFramePr>
            <a:graphicFrameLocks noGrp="1"/>
          </p:cNvGraphicFramePr>
          <p:nvPr>
            <p:extLst>
              <p:ext uri="{D42A27DB-BD31-4B8C-83A1-F6EECF244321}">
                <p14:modId xmlns:p14="http://schemas.microsoft.com/office/powerpoint/2010/main" val="507974825"/>
              </p:ext>
            </p:extLst>
          </p:nvPr>
        </p:nvGraphicFramePr>
        <p:xfrm>
          <a:off x="4164806" y="13796"/>
          <a:ext cx="3286125" cy="5979810"/>
        </p:xfrm>
        <a:graphic>
          <a:graphicData uri="http://schemas.openxmlformats.org/drawingml/2006/table">
            <a:tbl>
              <a:tblPr firstRow="1" bandRow="1">
                <a:tableStyleId>{5C22544A-7EE6-4342-B048-85BDC9FD1C3A}</a:tableStyleId>
              </a:tblPr>
              <a:tblGrid>
                <a:gridCol w="1040395"/>
                <a:gridCol w="2245730"/>
              </a:tblGrid>
              <a:tr h="275781">
                <a:tc>
                  <a:txBody>
                    <a:bodyPr/>
                    <a:lstStyle/>
                    <a:p>
                      <a:pPr marL="0" algn="ctr" defTabSz="914400" rtl="0" eaLnBrk="1" latinLnBrk="0" hangingPunct="1">
                        <a:lnSpc>
                          <a:spcPct val="90000"/>
                        </a:lnSpc>
                      </a:pPr>
                      <a:endParaRPr lang="en-US" sz="1400" b="1" kern="1200" cap="all" dirty="0">
                        <a:solidFill>
                          <a:schemeClr val="tx1"/>
                        </a:solidFill>
                        <a:effectLst/>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lnSpc>
                          <a:spcPct val="90000"/>
                        </a:lnSpc>
                      </a:pPr>
                      <a:r>
                        <a:rPr lang="en-US" sz="1400" cap="all" dirty="0" err="1" smtClean="0">
                          <a:solidFill>
                            <a:schemeClr val="tx1"/>
                          </a:solidFill>
                          <a:effectLst/>
                          <a:latin typeface="Arial" panose="020B0604020202020204" pitchFamily="34" charset="0"/>
                          <a:cs typeface="Arial" panose="020B0604020202020204" pitchFamily="34" charset="0"/>
                        </a:rPr>
                        <a:t>Jetson</a:t>
                      </a:r>
                      <a:r>
                        <a:rPr lang="en-US" sz="1400" cap="all" dirty="0" smtClean="0">
                          <a:solidFill>
                            <a:schemeClr val="tx1"/>
                          </a:solidFill>
                          <a:effectLst/>
                          <a:latin typeface="Arial" panose="020B0604020202020204" pitchFamily="34" charset="0"/>
                          <a:cs typeface="Arial" panose="020B0604020202020204" pitchFamily="34" charset="0"/>
                        </a:rPr>
                        <a:t> TX1</a:t>
                      </a:r>
                      <a:endParaRPr lang="en-US" sz="1400" cap="all" dirty="0">
                        <a:solidFill>
                          <a:schemeClr val="tx1"/>
                        </a:solidFill>
                        <a:effectLst/>
                        <a:latin typeface="Arial" panose="020B0604020202020204" pitchFamily="34" charset="0"/>
                        <a:cs typeface="Arial" panose="020B0604020202020204" pitchFamily="34" charset="0"/>
                      </a:endParaRPr>
                    </a:p>
                  </a:txBody>
                  <a:tcPr marL="137160" marR="0" anchor="ctr">
                    <a:lnL w="9525" cap="flat" cmpd="sng" algn="ctr">
                      <a:solidFill>
                        <a:schemeClr val="tx2">
                          <a:lumMod val="75000"/>
                        </a:schemeClr>
                      </a:solidFill>
                      <a:prstDash val="solid"/>
                      <a:round/>
                      <a:headEnd type="none" w="med" len="med"/>
                      <a:tailEnd type="none" w="med" len="med"/>
                    </a:lnL>
                    <a:lnR w="12700" cmpd="sng">
                      <a:noFill/>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334711">
                <a:tc>
                  <a:txBody>
                    <a:bodyPr/>
                    <a:lstStyle/>
                    <a:p>
                      <a:pPr>
                        <a:lnSpc>
                          <a:spcPct val="90000"/>
                        </a:lnSpc>
                      </a:pPr>
                      <a:r>
                        <a:rPr lang="en-US" sz="1400" b="1" dirty="0" smtClean="0">
                          <a:solidFill>
                            <a:schemeClr val="bg1"/>
                          </a:solidFill>
                          <a:effectLst/>
                          <a:latin typeface="Arial" panose="020B0604020202020204" pitchFamily="34" charset="0"/>
                          <a:cs typeface="Arial" panose="020B0604020202020204" pitchFamily="34" charset="0"/>
                        </a:rPr>
                        <a:t>GPU</a:t>
                      </a:r>
                      <a:endParaRPr lang="en-US" sz="1400" b="1" dirty="0">
                        <a:solidFill>
                          <a:schemeClr val="bg1"/>
                        </a:solidFill>
                        <a:effectLst/>
                        <a:latin typeface="Arial" panose="020B0604020202020204" pitchFamily="34" charset="0"/>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Arial" panose="020B0604020202020204" pitchFamily="34" charset="0"/>
                          <a:ea typeface="+mn-ea"/>
                          <a:cs typeface="Arial" panose="020B0604020202020204" pitchFamily="34" charset="0"/>
                          <a:sym typeface="Wingdings"/>
                        </a:rPr>
                        <a:t>1 TFLOP/s 256</a:t>
                      </a:r>
                      <a:r>
                        <a:rPr lang="en-US" sz="1200" kern="1200" baseline="0" dirty="0" smtClean="0">
                          <a:solidFill>
                            <a:schemeClr val="bg1"/>
                          </a:solidFill>
                          <a:latin typeface="Arial" panose="020B0604020202020204" pitchFamily="34" charset="0"/>
                          <a:ea typeface="+mn-ea"/>
                          <a:cs typeface="Arial" panose="020B0604020202020204" pitchFamily="34" charset="0"/>
                          <a:sym typeface="Wingdings"/>
                        </a:rPr>
                        <a:t>-core Maxwell</a:t>
                      </a:r>
                      <a:endParaRPr lang="en-US" sz="1200" kern="1200" dirty="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19050" cap="flat" cmpd="sng" algn="ctr">
                      <a:solidFill>
                        <a:schemeClr val="tx2">
                          <a:lumMod val="75000"/>
                        </a:scheme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444808">
                <a:tc>
                  <a:txBody>
                    <a:bodyPr/>
                    <a:lstStyle/>
                    <a:p>
                      <a:r>
                        <a:rPr lang="en-US" sz="1400" b="1" dirty="0" smtClean="0">
                          <a:solidFill>
                            <a:schemeClr val="bg1"/>
                          </a:solidFill>
                          <a:latin typeface="Arial" panose="020B0604020202020204" pitchFamily="34" charset="0"/>
                          <a:cs typeface="Arial" panose="020B0604020202020204" pitchFamily="34" charset="0"/>
                        </a:rPr>
                        <a:t>CPU</a:t>
                      </a: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baseline="0" dirty="0" smtClean="0">
                          <a:solidFill>
                            <a:schemeClr val="bg1"/>
                          </a:solidFill>
                          <a:latin typeface="Arial" panose="020B0604020202020204" pitchFamily="34" charset="0"/>
                          <a:ea typeface="+mn-ea"/>
                          <a:cs typeface="Arial" panose="020B0604020202020204" pitchFamily="34" charset="0"/>
                        </a:rPr>
                        <a:t>4x 64-bit ARM A57 CPUs | 1.6 GHz</a:t>
                      </a:r>
                      <a:endParaRPr lang="en-US" sz="1200" kern="1200" dirty="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34711">
                <a:tc>
                  <a:txBody>
                    <a:bodyPr/>
                    <a:lstStyle/>
                    <a:p>
                      <a:r>
                        <a:rPr lang="en-US" sz="1400" b="1" dirty="0" smtClean="0">
                          <a:solidFill>
                            <a:schemeClr val="bg1"/>
                          </a:solidFill>
                          <a:latin typeface="Arial" panose="020B0604020202020204" pitchFamily="34" charset="0"/>
                          <a:cs typeface="Arial" panose="020B0604020202020204" pitchFamily="34" charset="0"/>
                        </a:rPr>
                        <a:t>Memory</a:t>
                      </a:r>
                      <a:endParaRPr lang="en-US" sz="1400" b="1" dirty="0">
                        <a:solidFill>
                          <a:schemeClr val="bg1"/>
                        </a:solidFill>
                        <a:latin typeface="Arial" panose="020B0604020202020204" pitchFamily="34" charset="0"/>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latin typeface="Arial" panose="020B0604020202020204" pitchFamily="34" charset="0"/>
                          <a:ea typeface="+mn-ea"/>
                          <a:cs typeface="Arial" panose="020B0604020202020204" pitchFamily="34" charset="0"/>
                          <a:sym typeface="Wingdings"/>
                        </a:rPr>
                        <a:t>4 GB LPDDR4 | 25.6 GB/s</a:t>
                      </a:r>
                      <a:endParaRPr lang="en-US" sz="1200" kern="1200" dirty="0" smtClean="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04115">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Video decode</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Arial" panose="020B0604020202020204" pitchFamily="34" charset="0"/>
                          <a:ea typeface="+mn-ea"/>
                          <a:cs typeface="Arial" panose="020B0604020202020204" pitchFamily="34" charset="0"/>
                          <a:sym typeface="Wingdings"/>
                        </a:rPr>
                        <a:t>4K 60Hz H.264</a:t>
                      </a:r>
                      <a:endParaRPr lang="en-US" sz="1200" kern="1200" dirty="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04115">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Video encode</a:t>
                      </a:r>
                      <a:endParaRPr lang="en-US" sz="1400" b="1" kern="1200" baseline="300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sz="1200" kern="1200" baseline="0" dirty="0" smtClean="0">
                          <a:solidFill>
                            <a:schemeClr val="bg1"/>
                          </a:solidFill>
                          <a:latin typeface="Arial" panose="020B0604020202020204" pitchFamily="34" charset="0"/>
                          <a:ea typeface="+mn-ea"/>
                          <a:cs typeface="Arial" panose="020B0604020202020204" pitchFamily="34" charset="0"/>
                          <a:sym typeface="Wingdings"/>
                        </a:rPr>
                        <a:t>4K 30Hz H.264</a:t>
                      </a:r>
                      <a:endParaRPr lang="en-US" sz="1200" kern="1200" dirty="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444808">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CSI</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Arial" panose="020B0604020202020204" pitchFamily="34" charset="0"/>
                          <a:ea typeface="+mn-ea"/>
                          <a:cs typeface="Arial" panose="020B0604020202020204" pitchFamily="34" charset="0"/>
                          <a:sym typeface="Wingdings"/>
                        </a:rPr>
                        <a:t>Up to 6 cameras | 1400 </a:t>
                      </a:r>
                      <a:r>
                        <a:rPr lang="en-US" sz="1200" kern="1200" dirty="0" err="1" smtClean="0">
                          <a:solidFill>
                            <a:schemeClr val="bg1"/>
                          </a:solidFill>
                          <a:latin typeface="Arial" panose="020B0604020202020204" pitchFamily="34" charset="0"/>
                          <a:ea typeface="+mn-ea"/>
                          <a:cs typeface="Arial" panose="020B0604020202020204" pitchFamily="34" charset="0"/>
                          <a:sym typeface="Wingdings"/>
                        </a:rPr>
                        <a:t>Mpix</a:t>
                      </a:r>
                      <a:r>
                        <a:rPr lang="en-US" sz="1200" kern="1200" dirty="0" smtClean="0">
                          <a:solidFill>
                            <a:schemeClr val="bg1"/>
                          </a:solidFill>
                          <a:latin typeface="Arial" panose="020B0604020202020204" pitchFamily="34" charset="0"/>
                          <a:ea typeface="+mn-ea"/>
                          <a:cs typeface="Arial" panose="020B0604020202020204" pitchFamily="34" charset="0"/>
                          <a:sym typeface="Wingdings"/>
                        </a:rPr>
                        <a:t>/s</a:t>
                      </a:r>
                      <a:endParaRPr lang="en-US" sz="1200" kern="1200" dirty="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444808">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Display</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Arial" panose="020B0604020202020204" pitchFamily="34" charset="0"/>
                          <a:cs typeface="Arial" panose="020B0604020202020204" pitchFamily="34" charset="0"/>
                        </a:rPr>
                        <a:t>2x DSI, 1x </a:t>
                      </a:r>
                      <a:r>
                        <a:rPr lang="en-US" sz="1200" b="0" i="0" baseline="0" dirty="0" err="1" smtClean="0">
                          <a:solidFill>
                            <a:schemeClr val="bg1"/>
                          </a:solidFill>
                          <a:latin typeface="Arial" panose="020B0604020202020204" pitchFamily="34" charset="0"/>
                          <a:cs typeface="Arial" panose="020B0604020202020204" pitchFamily="34" charset="0"/>
                        </a:rPr>
                        <a:t>eDP</a:t>
                      </a:r>
                      <a:r>
                        <a:rPr lang="en-US" sz="1200" b="0" i="0" baseline="0" dirty="0" smtClean="0">
                          <a:solidFill>
                            <a:schemeClr val="bg1"/>
                          </a:solidFill>
                          <a:latin typeface="Arial" panose="020B0604020202020204" pitchFamily="34" charset="0"/>
                          <a:cs typeface="Arial" panose="020B0604020202020204" pitchFamily="34" charset="0"/>
                        </a:rPr>
                        <a:t> 1.4, 1x DP 1.2/HDMI </a:t>
                      </a: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34711">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Wi-Fi</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sz="1200" kern="1200" dirty="0" smtClean="0">
                          <a:solidFill>
                            <a:schemeClr val="bg1"/>
                          </a:solidFill>
                          <a:latin typeface="Arial" panose="020B0604020202020204" pitchFamily="34" charset="0"/>
                          <a:ea typeface="+mn-ea"/>
                          <a:cs typeface="Arial" panose="020B0604020202020204" pitchFamily="34" charset="0"/>
                          <a:sym typeface="Wingdings"/>
                        </a:rPr>
                        <a:t>802.11</a:t>
                      </a:r>
                      <a:r>
                        <a:rPr lang="en-US" sz="1200" kern="1200" baseline="0" dirty="0" smtClean="0">
                          <a:solidFill>
                            <a:schemeClr val="bg1"/>
                          </a:solidFill>
                          <a:latin typeface="Arial" panose="020B0604020202020204" pitchFamily="34" charset="0"/>
                          <a:ea typeface="+mn-ea"/>
                          <a:cs typeface="Arial" panose="020B0604020202020204" pitchFamily="34" charset="0"/>
                          <a:sym typeface="Wingdings"/>
                        </a:rPr>
                        <a:t> 2x2 ac</a:t>
                      </a:r>
                      <a:endParaRPr lang="en-US" sz="1200" kern="1200" dirty="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04115">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Networking</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Arial" panose="020B0604020202020204" pitchFamily="34" charset="0"/>
                          <a:ea typeface="+mn-ea"/>
                          <a:cs typeface="Arial" panose="020B0604020202020204" pitchFamily="34" charset="0"/>
                          <a:sym typeface="Wingdings"/>
                        </a:rPr>
                        <a:t>1</a:t>
                      </a:r>
                      <a:r>
                        <a:rPr lang="en-US" sz="1200" kern="1200" baseline="0" dirty="0" smtClean="0">
                          <a:solidFill>
                            <a:schemeClr val="bg1"/>
                          </a:solidFill>
                          <a:latin typeface="Arial" panose="020B0604020202020204" pitchFamily="34" charset="0"/>
                          <a:ea typeface="+mn-ea"/>
                          <a:cs typeface="Arial" panose="020B0604020202020204" pitchFamily="34" charset="0"/>
                          <a:sym typeface="Wingdings"/>
                        </a:rPr>
                        <a:t> </a:t>
                      </a:r>
                      <a:r>
                        <a:rPr lang="en-US" sz="1200" kern="1200" dirty="0" smtClean="0">
                          <a:solidFill>
                            <a:schemeClr val="bg1"/>
                          </a:solidFill>
                          <a:latin typeface="Arial" panose="020B0604020202020204" pitchFamily="34" charset="0"/>
                          <a:ea typeface="+mn-ea"/>
                          <a:cs typeface="Arial" panose="020B0604020202020204" pitchFamily="34" charset="0"/>
                          <a:sym typeface="Wingdings"/>
                        </a:rPr>
                        <a:t>Gigabit Ethernet</a:t>
                      </a:r>
                      <a:endParaRPr lang="en-US" sz="1200" kern="1200" dirty="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34711">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PCI-E</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Arial" panose="020B0604020202020204" pitchFamily="34" charset="0"/>
                          <a:ea typeface="+mn-ea"/>
                          <a:cs typeface="Arial" panose="020B0604020202020204" pitchFamily="34" charset="0"/>
                        </a:rPr>
                        <a:t>Gen 2 1x1 + 1x4</a:t>
                      </a:r>
                      <a:endParaRPr lang="en-US" sz="1200" kern="1200" dirty="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34711">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Storage</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sz="1200" kern="1200" baseline="0" dirty="0" smtClean="0">
                          <a:solidFill>
                            <a:schemeClr val="bg1"/>
                          </a:solidFill>
                          <a:latin typeface="Arial" panose="020B0604020202020204" pitchFamily="34" charset="0"/>
                          <a:ea typeface="+mn-ea"/>
                          <a:cs typeface="Arial" panose="020B0604020202020204" pitchFamily="34" charset="0"/>
                          <a:sym typeface="Wingdings"/>
                        </a:rPr>
                        <a:t>16 GB </a:t>
                      </a:r>
                      <a:r>
                        <a:rPr lang="en-US" sz="1200" kern="1200" baseline="0" dirty="0" err="1" smtClean="0">
                          <a:solidFill>
                            <a:schemeClr val="bg1"/>
                          </a:solidFill>
                          <a:latin typeface="Arial" panose="020B0604020202020204" pitchFamily="34" charset="0"/>
                          <a:ea typeface="+mn-ea"/>
                          <a:cs typeface="Arial" panose="020B0604020202020204" pitchFamily="34" charset="0"/>
                          <a:sym typeface="Wingdings"/>
                        </a:rPr>
                        <a:t>eMMC</a:t>
                      </a:r>
                      <a:r>
                        <a:rPr lang="en-US" sz="1200" kern="1200" baseline="0" dirty="0" smtClean="0">
                          <a:solidFill>
                            <a:schemeClr val="bg1"/>
                          </a:solidFill>
                          <a:latin typeface="Arial" panose="020B0604020202020204" pitchFamily="34" charset="0"/>
                          <a:ea typeface="+mn-ea"/>
                          <a:cs typeface="Arial" panose="020B0604020202020204" pitchFamily="34" charset="0"/>
                          <a:sym typeface="Wingdings"/>
                        </a:rPr>
                        <a:t>, SDIO, SATA</a:t>
                      </a:r>
                      <a:endParaRPr lang="en-US" sz="1200" kern="1200" dirty="0">
                        <a:solidFill>
                          <a:schemeClr val="bg1"/>
                        </a:solidFill>
                        <a:latin typeface="Arial" panose="020B0604020202020204" pitchFamily="34" charset="0"/>
                        <a:ea typeface="+mn-ea"/>
                        <a:cs typeface="Arial" panose="020B0604020202020204" pitchFamily="34" charset="0"/>
                      </a:endParaRP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444808">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Other</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Arial" panose="020B0604020202020204" pitchFamily="34" charset="0"/>
                          <a:cs typeface="Arial" panose="020B0604020202020204" pitchFamily="34" charset="0"/>
                        </a:rPr>
                        <a:t>3x UART, 3x SPI, 4x I2C, 4x I2S, GPIOs</a:t>
                      </a: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34711">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Power</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Arial" panose="020B0604020202020204" pitchFamily="34" charset="0"/>
                          <a:cs typeface="Arial" panose="020B0604020202020204" pitchFamily="34" charset="0"/>
                        </a:rPr>
                        <a:t>10-15W, 6.6V-19.5VDC</a:t>
                      </a: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96539">
                <a:tc>
                  <a:txBody>
                    <a:bodyPr/>
                    <a:lstStyle/>
                    <a:p>
                      <a:pPr marL="0" algn="l" defTabSz="914400" rtl="0" eaLnBrk="1" latinLnBrk="0" hangingPunct="1"/>
                      <a:r>
                        <a:rPr lang="en-US" sz="1400" b="1" kern="1200" dirty="0" smtClean="0">
                          <a:solidFill>
                            <a:schemeClr val="bg1"/>
                          </a:solidFill>
                          <a:latin typeface="Arial" panose="020B0604020202020204" pitchFamily="34" charset="0"/>
                          <a:ea typeface="+mn-ea"/>
                          <a:cs typeface="Arial" panose="020B0604020202020204" pitchFamily="34" charset="0"/>
                        </a:rPr>
                        <a:t>Size</a:t>
                      </a:r>
                      <a:endParaRPr lang="en-US" sz="1400" b="1" kern="1200" dirty="0">
                        <a:solidFill>
                          <a:schemeClr val="bg1"/>
                        </a:solidFill>
                        <a:latin typeface="Arial" panose="020B0604020202020204" pitchFamily="34" charset="0"/>
                        <a:ea typeface="+mn-ea"/>
                        <a:cs typeface="Arial" panose="020B0604020202020204" pitchFamily="34" charset="0"/>
                      </a:endParaRPr>
                    </a:p>
                  </a:txBody>
                  <a:tcPr marL="137160" marR="685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Arial" panose="020B0604020202020204" pitchFamily="34" charset="0"/>
                          <a:cs typeface="Arial" panose="020B0604020202020204" pitchFamily="34" charset="0"/>
                        </a:rPr>
                        <a:t>50mm x 87mm</a:t>
                      </a:r>
                    </a:p>
                  </a:txBody>
                  <a:tcPr marL="137160" marR="685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bl>
          </a:graphicData>
        </a:graphic>
      </p:graphicFrame>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8600" y="2517404"/>
            <a:ext cx="3607594" cy="2317709"/>
          </a:xfrm>
          <a:prstGeom prst="rect">
            <a:avLst/>
          </a:prstGeom>
        </p:spPr>
      </p:pic>
    </p:spTree>
    <p:extLst>
      <p:ext uri="{BB962C8B-B14F-4D97-AF65-F5344CB8AC3E}">
        <p14:creationId xmlns:p14="http://schemas.microsoft.com/office/powerpoint/2010/main" val="106999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ustinf\Desktop\nvidia_EDZ.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8229601" cy="521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9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933578" y="4957288"/>
            <a:ext cx="901622" cy="50900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64970" y="1616095"/>
            <a:ext cx="2543618" cy="3022131"/>
          </a:xfrm>
          <a:prstGeom prst="rect">
            <a:avLst/>
          </a:prstGeom>
          <a:ln>
            <a:solidFill>
              <a:schemeClr val="bg2">
                <a:lumMod val="75000"/>
              </a:schemeClr>
            </a:solidFill>
          </a:ln>
        </p:spPr>
      </p:pic>
      <p:sp>
        <p:nvSpPr>
          <p:cNvPr id="17" name="Rectangle 16"/>
          <p:cNvSpPr/>
          <p:nvPr/>
        </p:nvSpPr>
        <p:spPr>
          <a:xfrm>
            <a:off x="5454655" y="1265538"/>
            <a:ext cx="2553933" cy="350557"/>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l="1984" t="401" r="1588" b="28983"/>
          <a:stretch/>
        </p:blipFill>
        <p:spPr>
          <a:xfrm>
            <a:off x="2821781" y="1270413"/>
            <a:ext cx="2486025" cy="3371404"/>
          </a:xfrm>
          <a:prstGeom prst="rect">
            <a:avLst/>
          </a:prstGeom>
          <a:ln>
            <a:solidFill>
              <a:schemeClr val="bg2">
                <a:lumMod val="75000"/>
              </a:schemeClr>
            </a:solidFill>
          </a:ln>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l="1587" t="10206" r="1984" b="19112"/>
          <a:stretch/>
        </p:blipFill>
        <p:spPr>
          <a:xfrm>
            <a:off x="232336" y="1270413"/>
            <a:ext cx="2339414" cy="3374571"/>
          </a:xfrm>
          <a:prstGeom prst="rect">
            <a:avLst/>
          </a:prstGeom>
          <a:ln>
            <a:solidFill>
              <a:schemeClr val="bg2">
                <a:lumMod val="75000"/>
              </a:schemeClr>
            </a:solidFill>
          </a:ln>
        </p:spPr>
      </p:pic>
      <p:sp>
        <p:nvSpPr>
          <p:cNvPr id="64" name="Title 1"/>
          <p:cNvSpPr>
            <a:spLocks noGrp="1"/>
          </p:cNvSpPr>
          <p:nvPr>
            <p:ph type="title"/>
          </p:nvPr>
        </p:nvSpPr>
        <p:spPr>
          <a:xfrm>
            <a:off x="373761" y="347472"/>
            <a:ext cx="7482078" cy="923330"/>
          </a:xfrm>
        </p:spPr>
        <p:txBody>
          <a:bodyPr/>
          <a:lstStyle/>
          <a:p>
            <a:r>
              <a:rPr lang="en-US" dirty="0" smtClean="0"/>
              <a:t/>
            </a:r>
            <a:br>
              <a:rPr lang="en-US" dirty="0" smtClean="0"/>
            </a:br>
            <a:r>
              <a:rPr lang="en-US" dirty="0" err="1" smtClean="0"/>
              <a:t>Jetson</a:t>
            </a:r>
            <a:r>
              <a:rPr lang="en-US" dirty="0" smtClean="0"/>
              <a:t> Linux SDK</a:t>
            </a:r>
            <a:endParaRPr lang="en-US" dirty="0"/>
          </a:p>
        </p:txBody>
      </p:sp>
      <p:pic>
        <p:nvPicPr>
          <p:cNvPr id="24" name="Picture 2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2490" y="5091362"/>
            <a:ext cx="900258" cy="531315"/>
          </a:xfrm>
          <a:prstGeom prst="rect">
            <a:avLst/>
          </a:prstGeom>
          <a:noFill/>
          <a:ln>
            <a:noFill/>
          </a:ln>
        </p:spPr>
      </p:pic>
      <p:sp>
        <p:nvSpPr>
          <p:cNvPr id="4" name="Rectangle 3"/>
          <p:cNvSpPr/>
          <p:nvPr/>
        </p:nvSpPr>
        <p:spPr>
          <a:xfrm>
            <a:off x="5454655" y="1619676"/>
            <a:ext cx="2553933" cy="1144294"/>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endParaRPr>
          </a:p>
        </p:txBody>
      </p:sp>
      <p:pic>
        <p:nvPicPr>
          <p:cNvPr id="32" name="Picture 2"/>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5943256" y="4957288"/>
            <a:ext cx="1139994" cy="51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464970" y="5587503"/>
            <a:ext cx="2543618" cy="2215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1000" dirty="0">
                <a:solidFill>
                  <a:srgbClr val="000000"/>
                </a:solidFill>
              </a:rPr>
              <a:t>Debugger | Profiler | System Trace</a:t>
            </a:r>
          </a:p>
        </p:txBody>
      </p:sp>
      <p:sp>
        <p:nvSpPr>
          <p:cNvPr id="37" name="TextBox 36"/>
          <p:cNvSpPr txBox="1"/>
          <p:nvPr/>
        </p:nvSpPr>
        <p:spPr>
          <a:xfrm>
            <a:off x="6996871" y="5045589"/>
            <a:ext cx="926889" cy="332399"/>
          </a:xfrm>
          <a:prstGeom prst="rect">
            <a:avLst/>
          </a:prstGeom>
          <a:noFill/>
        </p:spPr>
        <p:txBody>
          <a:bodyPr wrap="square" lIns="82296" tIns="41148" rIns="82296" bIns="41148" rtlCol="0" anchor="ctr">
            <a:spAutoFit/>
          </a:bodyPr>
          <a:lstStyle/>
          <a:p>
            <a:pPr algn="ctr">
              <a:lnSpc>
                <a:spcPct val="90000"/>
              </a:lnSpc>
            </a:pPr>
            <a:r>
              <a:rPr lang="en-US" sz="1300" b="1" dirty="0">
                <a:solidFill>
                  <a:srgbClr val="000000"/>
                </a:solidFill>
                <a:latin typeface="Trebuchet MS" panose="020B0603020202020204" pitchFamily="34" charset="0"/>
              </a:rPr>
              <a:t>NVTX</a:t>
            </a:r>
          </a:p>
          <a:p>
            <a:pPr algn="ctr">
              <a:lnSpc>
                <a:spcPct val="90000"/>
              </a:lnSpc>
            </a:pPr>
            <a:r>
              <a:rPr lang="en-US" sz="500" dirty="0" smtClean="0">
                <a:solidFill>
                  <a:srgbClr val="000000"/>
                </a:solidFill>
                <a:latin typeface="Trebuchet MS" panose="020B0603020202020204" pitchFamily="34" charset="0"/>
              </a:rPr>
              <a:t>     NVIDIA </a:t>
            </a:r>
            <a:r>
              <a:rPr lang="en-US" sz="500" dirty="0">
                <a:solidFill>
                  <a:srgbClr val="000000"/>
                </a:solidFill>
                <a:latin typeface="Trebuchet MS" panose="020B0603020202020204" pitchFamily="34" charset="0"/>
              </a:rPr>
              <a:t>Tools </a:t>
            </a:r>
            <a:r>
              <a:rPr lang="en-US" sz="500" dirty="0" err="1">
                <a:solidFill>
                  <a:srgbClr val="000000"/>
                </a:solidFill>
                <a:latin typeface="Trebuchet MS" panose="020B0603020202020204" pitchFamily="34" charset="0"/>
              </a:rPr>
              <a:t>eXtension</a:t>
            </a:r>
            <a:endParaRPr lang="en-US" sz="500" dirty="0">
              <a:solidFill>
                <a:srgbClr val="000000"/>
              </a:solidFill>
              <a:latin typeface="Trebuchet MS" panose="020B0603020202020204" pitchFamily="34" charset="0"/>
            </a:endParaRPr>
          </a:p>
        </p:txBody>
      </p:sp>
      <p:sp>
        <p:nvSpPr>
          <p:cNvPr id="43" name="Rectangle 42"/>
          <p:cNvSpPr/>
          <p:nvPr/>
        </p:nvSpPr>
        <p:spPr>
          <a:xfrm>
            <a:off x="232335" y="1265538"/>
            <a:ext cx="2339416" cy="83656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endParaRPr>
          </a:p>
        </p:txBody>
      </p:sp>
      <p:sp>
        <p:nvSpPr>
          <p:cNvPr id="45" name="Rectangle 44"/>
          <p:cNvSpPr/>
          <p:nvPr/>
        </p:nvSpPr>
        <p:spPr>
          <a:xfrm>
            <a:off x="2840387" y="1744231"/>
            <a:ext cx="2465575" cy="83656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endParaRPr>
          </a:p>
        </p:txBody>
      </p:sp>
      <p:sp>
        <p:nvSpPr>
          <p:cNvPr id="42" name="Rectangle 41"/>
          <p:cNvSpPr/>
          <p:nvPr/>
        </p:nvSpPr>
        <p:spPr>
          <a:xfrm>
            <a:off x="2821779" y="1265538"/>
            <a:ext cx="2486027" cy="83656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endParaRPr>
          </a:p>
        </p:txBody>
      </p:sp>
      <p:sp>
        <p:nvSpPr>
          <p:cNvPr id="66" name="TextBox 65"/>
          <p:cNvSpPr txBox="1"/>
          <p:nvPr/>
        </p:nvSpPr>
        <p:spPr>
          <a:xfrm>
            <a:off x="189549" y="1413340"/>
            <a:ext cx="2387557" cy="5318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dirty="0" smtClean="0">
                <a:solidFill>
                  <a:srgbClr val="FFFFFF"/>
                </a:solidFill>
              </a:rPr>
              <a:t>Deep Learning and </a:t>
            </a:r>
          </a:p>
          <a:p>
            <a:pPr algn="ctr">
              <a:lnSpc>
                <a:spcPct val="90000"/>
              </a:lnSpc>
            </a:pPr>
            <a:r>
              <a:rPr lang="en-US" dirty="0" smtClean="0">
                <a:solidFill>
                  <a:srgbClr val="FFFFFF"/>
                </a:solidFill>
              </a:rPr>
              <a:t>Computer Vision</a:t>
            </a:r>
          </a:p>
        </p:txBody>
      </p:sp>
      <p:sp>
        <p:nvSpPr>
          <p:cNvPr id="75" name="TextBox 74"/>
          <p:cNvSpPr txBox="1"/>
          <p:nvPr/>
        </p:nvSpPr>
        <p:spPr>
          <a:xfrm>
            <a:off x="2789286" y="1428380"/>
            <a:ext cx="2557647" cy="30746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dirty="0" smtClean="0">
                <a:solidFill>
                  <a:srgbClr val="FFFFFF"/>
                </a:solidFill>
              </a:rPr>
              <a:t>GPU Compute</a:t>
            </a:r>
          </a:p>
        </p:txBody>
      </p:sp>
      <p:sp>
        <p:nvSpPr>
          <p:cNvPr id="31" name="TextBox 30"/>
          <p:cNvSpPr txBox="1"/>
          <p:nvPr/>
        </p:nvSpPr>
        <p:spPr>
          <a:xfrm>
            <a:off x="5413291" y="1424789"/>
            <a:ext cx="2595295" cy="30746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dirty="0" smtClean="0">
                <a:solidFill>
                  <a:srgbClr val="FFFFFF"/>
                </a:solidFill>
              </a:rPr>
              <a:t>Developer Tools</a:t>
            </a:r>
          </a:p>
        </p:txBody>
      </p:sp>
      <p:sp>
        <p:nvSpPr>
          <p:cNvPr id="13" name="Rectangle 12"/>
          <p:cNvSpPr/>
          <p:nvPr/>
        </p:nvSpPr>
        <p:spPr>
          <a:xfrm>
            <a:off x="232334" y="4751488"/>
            <a:ext cx="2337106"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endParaRPr>
          </a:p>
        </p:txBody>
      </p:sp>
      <p:sp>
        <p:nvSpPr>
          <p:cNvPr id="47" name="Rectangle 46"/>
          <p:cNvSpPr/>
          <p:nvPr/>
        </p:nvSpPr>
        <p:spPr>
          <a:xfrm>
            <a:off x="2822052" y="4751488"/>
            <a:ext cx="2483576"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endParaRPr>
          </a:p>
        </p:txBody>
      </p:sp>
      <p:sp>
        <p:nvSpPr>
          <p:cNvPr id="48" name="Rectangle 47"/>
          <p:cNvSpPr/>
          <p:nvPr/>
        </p:nvSpPr>
        <p:spPr>
          <a:xfrm>
            <a:off x="5464970" y="4747897"/>
            <a:ext cx="2543618"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solidFill>
                <a:srgbClr val="FFFFFF"/>
              </a:solidFill>
            </a:endParaRPr>
          </a:p>
        </p:txBody>
      </p:sp>
      <p:grpSp>
        <p:nvGrpSpPr>
          <p:cNvPr id="22" name="Group 21"/>
          <p:cNvGrpSpPr/>
          <p:nvPr/>
        </p:nvGrpSpPr>
        <p:grpSpPr>
          <a:xfrm>
            <a:off x="1265702" y="4980185"/>
            <a:ext cx="971561" cy="859796"/>
            <a:chOff x="4151272" y="5039726"/>
            <a:chExt cx="1098564" cy="859796"/>
          </a:xfrm>
        </p:grpSpPr>
        <p:pic>
          <p:nvPicPr>
            <p:cNvPr id="29" name="Picture 28"/>
            <p:cNvPicPr>
              <a:picLocks noChangeAspect="1"/>
            </p:cNvPicPr>
            <p:nvPr/>
          </p:nvPicPr>
          <p:blipFill rotWithShape="1">
            <a:blip r:embed="rId8" cstate="print">
              <a:biLevel thresh="7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a:off x="4151272" y="5656521"/>
              <a:ext cx="1098564" cy="243001"/>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05779" y="5039726"/>
              <a:ext cx="791801" cy="588195"/>
            </a:xfrm>
            <a:prstGeom prst="rect">
              <a:avLst/>
            </a:prstGeom>
          </p:spPr>
        </p:pic>
      </p:grpSp>
      <p:grpSp>
        <p:nvGrpSpPr>
          <p:cNvPr id="26" name="Group 25"/>
          <p:cNvGrpSpPr/>
          <p:nvPr/>
        </p:nvGrpSpPr>
        <p:grpSpPr>
          <a:xfrm>
            <a:off x="3711408" y="4980185"/>
            <a:ext cx="744148" cy="750867"/>
            <a:chOff x="6467349" y="5005172"/>
            <a:chExt cx="791801" cy="750867"/>
          </a:xfrm>
        </p:grpSpPr>
        <p:pic>
          <p:nvPicPr>
            <p:cNvPr id="18" name="Picture 17"/>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6640950" y="5608673"/>
              <a:ext cx="417192" cy="147366"/>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7349" y="5005172"/>
              <a:ext cx="791801" cy="588195"/>
            </a:xfrm>
            <a:prstGeom prst="rect">
              <a:avLst/>
            </a:prstGeom>
          </p:spPr>
        </p:pic>
      </p:grpSp>
    </p:spTree>
    <p:extLst>
      <p:ext uri="{BB962C8B-B14F-4D97-AF65-F5344CB8AC3E}">
        <p14:creationId xmlns:p14="http://schemas.microsoft.com/office/powerpoint/2010/main" val="10248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61" y="347472"/>
            <a:ext cx="7482078" cy="923330"/>
          </a:xfrm>
        </p:spPr>
        <p:txBody>
          <a:bodyPr/>
          <a:lstStyle/>
          <a:p>
            <a:r>
              <a:rPr lang="en-US" dirty="0" smtClean="0"/>
              <a:t/>
            </a:r>
            <a:br>
              <a:rPr lang="en-US" dirty="0" smtClean="0"/>
            </a:br>
            <a:r>
              <a:rPr lang="en-US" dirty="0" err="1" smtClean="0"/>
              <a:t>Jetson</a:t>
            </a:r>
            <a:r>
              <a:rPr lang="en-US" dirty="0" smtClean="0"/>
              <a:t> SDK: The Details</a:t>
            </a:r>
            <a:endParaRPr lang="en-US" dirty="0"/>
          </a:p>
        </p:txBody>
      </p:sp>
      <p:sp>
        <p:nvSpPr>
          <p:cNvPr id="10" name="TextBox 9"/>
          <p:cNvSpPr txBox="1"/>
          <p:nvPr/>
        </p:nvSpPr>
        <p:spPr>
          <a:xfrm>
            <a:off x="4957772" y="1827879"/>
            <a:ext cx="568554"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100" dirty="0">
                <a:solidFill>
                  <a:schemeClr val="tx1"/>
                </a:solidFill>
                <a:latin typeface="Arial" panose="020B0604020202020204" pitchFamily="34" charset="0"/>
                <a:cs typeface="Arial" panose="020B0604020202020204" pitchFamily="34" charset="0"/>
              </a:rPr>
              <a:t>CUDA</a:t>
            </a:r>
          </a:p>
        </p:txBody>
      </p:sp>
      <p:sp>
        <p:nvSpPr>
          <p:cNvPr id="13" name="TextBox 12"/>
          <p:cNvSpPr txBox="1"/>
          <p:nvPr/>
        </p:nvSpPr>
        <p:spPr>
          <a:xfrm>
            <a:off x="6810760" y="1834495"/>
            <a:ext cx="736868"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100" dirty="0">
                <a:solidFill>
                  <a:schemeClr val="tx1"/>
                </a:solidFill>
                <a:latin typeface="Arial" panose="020B0604020202020204" pitchFamily="34" charset="0"/>
                <a:cs typeface="Arial" panose="020B0604020202020204" pitchFamily="34" charset="0"/>
              </a:rPr>
              <a:t>OpenGL </a:t>
            </a:r>
          </a:p>
        </p:txBody>
      </p:sp>
      <p:sp>
        <p:nvSpPr>
          <p:cNvPr id="17" name="Rectangle 16"/>
          <p:cNvSpPr/>
          <p:nvPr/>
        </p:nvSpPr>
        <p:spPr>
          <a:xfrm rot="5400000">
            <a:off x="3689130" y="1815309"/>
            <a:ext cx="792977" cy="729540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a:latin typeface="Arial" panose="020B0604020202020204" pitchFamily="34" charset="0"/>
              <a:cs typeface="Arial" panose="020B0604020202020204" pitchFamily="34" charset="0"/>
            </a:endParaRPr>
          </a:p>
        </p:txBody>
      </p:sp>
      <p:grpSp>
        <p:nvGrpSpPr>
          <p:cNvPr id="18" name="Group 17"/>
          <p:cNvGrpSpPr/>
          <p:nvPr/>
        </p:nvGrpSpPr>
        <p:grpSpPr>
          <a:xfrm>
            <a:off x="440338" y="5062194"/>
            <a:ext cx="824151" cy="797305"/>
            <a:chOff x="600252" y="1364127"/>
            <a:chExt cx="1749067" cy="1087676"/>
          </a:xfrm>
        </p:grpSpPr>
        <p:sp>
          <p:nvSpPr>
            <p:cNvPr id="19" name="Rectangle 18"/>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0" name="Isosceles Triangle 19"/>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grpSp>
      <p:sp>
        <p:nvSpPr>
          <p:cNvPr id="21" name="Rectangle 20"/>
          <p:cNvSpPr/>
          <p:nvPr/>
        </p:nvSpPr>
        <p:spPr>
          <a:xfrm rot="5400000">
            <a:off x="3239979" y="1390661"/>
            <a:ext cx="792977" cy="639710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a:latin typeface="Arial" panose="020B0604020202020204" pitchFamily="34" charset="0"/>
              <a:cs typeface="Arial" panose="020B0604020202020204" pitchFamily="34" charset="0"/>
            </a:endParaRPr>
          </a:p>
        </p:txBody>
      </p:sp>
      <p:grpSp>
        <p:nvGrpSpPr>
          <p:cNvPr id="22" name="Group 21"/>
          <p:cNvGrpSpPr/>
          <p:nvPr/>
        </p:nvGrpSpPr>
        <p:grpSpPr>
          <a:xfrm>
            <a:off x="440338" y="4188392"/>
            <a:ext cx="824151" cy="797305"/>
            <a:chOff x="600252" y="1364127"/>
            <a:chExt cx="1749067" cy="1087676"/>
          </a:xfrm>
        </p:grpSpPr>
        <p:sp>
          <p:nvSpPr>
            <p:cNvPr id="23" name="Rectangle 22"/>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4" name="Isosceles Triangle 23"/>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grpSp>
      <p:sp>
        <p:nvSpPr>
          <p:cNvPr id="25" name="TextBox 24"/>
          <p:cNvSpPr txBox="1"/>
          <p:nvPr/>
        </p:nvSpPr>
        <p:spPr>
          <a:xfrm>
            <a:off x="404851" y="4353760"/>
            <a:ext cx="901978" cy="4708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400" dirty="0">
                <a:solidFill>
                  <a:schemeClr val="tx1"/>
                </a:solidFill>
                <a:latin typeface="Arial" panose="020B0604020202020204" pitchFamily="34" charset="0"/>
                <a:cs typeface="Arial" panose="020B0604020202020204" pitchFamily="34" charset="0"/>
              </a:rPr>
              <a:t>Linux for </a:t>
            </a:r>
          </a:p>
          <a:p>
            <a:pPr algn="ctr">
              <a:lnSpc>
                <a:spcPct val="90000"/>
              </a:lnSpc>
            </a:pPr>
            <a:r>
              <a:rPr lang="en-US" sz="1400" dirty="0">
                <a:solidFill>
                  <a:schemeClr val="tx1"/>
                </a:solidFill>
                <a:latin typeface="Arial" panose="020B0604020202020204" pitchFamily="34" charset="0"/>
                <a:cs typeface="Arial" panose="020B0604020202020204" pitchFamily="34" charset="0"/>
              </a:rPr>
              <a:t>Tegra</a:t>
            </a:r>
          </a:p>
        </p:txBody>
      </p:sp>
      <p:sp>
        <p:nvSpPr>
          <p:cNvPr id="31" name="Rectangle 30"/>
          <p:cNvSpPr/>
          <p:nvPr/>
        </p:nvSpPr>
        <p:spPr>
          <a:xfrm rot="5400000">
            <a:off x="1664972" y="2083964"/>
            <a:ext cx="792977" cy="324145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a:latin typeface="Arial" panose="020B0604020202020204" pitchFamily="34" charset="0"/>
              <a:cs typeface="Arial" panose="020B0604020202020204" pitchFamily="34" charset="0"/>
            </a:endParaRPr>
          </a:p>
        </p:txBody>
      </p:sp>
      <p:grpSp>
        <p:nvGrpSpPr>
          <p:cNvPr id="32" name="Group 31"/>
          <p:cNvGrpSpPr/>
          <p:nvPr/>
        </p:nvGrpSpPr>
        <p:grpSpPr>
          <a:xfrm>
            <a:off x="440338" y="3303873"/>
            <a:ext cx="824151" cy="797305"/>
            <a:chOff x="600252" y="1364127"/>
            <a:chExt cx="1749067" cy="1087676"/>
          </a:xfrm>
        </p:grpSpPr>
        <p:sp>
          <p:nvSpPr>
            <p:cNvPr id="33" name="Rectangle 32"/>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34" name="Isosceles Triangle 33"/>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grpSp>
      <p:sp>
        <p:nvSpPr>
          <p:cNvPr id="35" name="TextBox 34"/>
          <p:cNvSpPr txBox="1"/>
          <p:nvPr/>
        </p:nvSpPr>
        <p:spPr>
          <a:xfrm>
            <a:off x="415924" y="3566186"/>
            <a:ext cx="892360"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400" dirty="0">
                <a:solidFill>
                  <a:schemeClr val="tx1"/>
                </a:solidFill>
                <a:latin typeface="Arial" panose="020B0604020202020204" pitchFamily="34" charset="0"/>
                <a:cs typeface="Arial" panose="020B0604020202020204" pitchFamily="34" charset="0"/>
              </a:rPr>
              <a:t>Compute</a:t>
            </a:r>
          </a:p>
        </p:txBody>
      </p:sp>
      <p:sp>
        <p:nvSpPr>
          <p:cNvPr id="44" name="Rectangle 43"/>
          <p:cNvSpPr/>
          <p:nvPr/>
        </p:nvSpPr>
        <p:spPr>
          <a:xfrm>
            <a:off x="1180708" y="5062193"/>
            <a:ext cx="6552610" cy="797306"/>
          </a:xfrm>
          <a:prstGeom prst="rect">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dirty="0">
              <a:latin typeface="Arial" panose="020B0604020202020204" pitchFamily="34" charset="0"/>
              <a:cs typeface="Arial" panose="020B0604020202020204" pitchFamily="34" charset="0"/>
            </a:endParaRPr>
          </a:p>
        </p:txBody>
      </p:sp>
      <p:sp>
        <p:nvSpPr>
          <p:cNvPr id="6" name="TextBox 5"/>
          <p:cNvSpPr txBox="1"/>
          <p:nvPr/>
        </p:nvSpPr>
        <p:spPr>
          <a:xfrm>
            <a:off x="3246103" y="5324510"/>
            <a:ext cx="1068626"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400" dirty="0" err="1">
                <a:solidFill>
                  <a:schemeClr val="tx1"/>
                </a:solidFill>
                <a:latin typeface="Arial" panose="020B0604020202020204" pitchFamily="34" charset="0"/>
                <a:cs typeface="Arial" panose="020B0604020202020204" pitchFamily="34" charset="0"/>
              </a:rPr>
              <a:t>Jetson</a:t>
            </a:r>
            <a:r>
              <a:rPr lang="en-US" sz="1400" dirty="0">
                <a:solidFill>
                  <a:schemeClr val="tx1"/>
                </a:solidFill>
                <a:latin typeface="Arial" panose="020B0604020202020204" pitchFamily="34" charset="0"/>
                <a:cs typeface="Arial" panose="020B0604020202020204" pitchFamily="34" charset="0"/>
              </a:rPr>
              <a:t> TX1</a:t>
            </a:r>
          </a:p>
        </p:txBody>
      </p:sp>
      <p:sp>
        <p:nvSpPr>
          <p:cNvPr id="50" name="Rectangle 49"/>
          <p:cNvSpPr/>
          <p:nvPr/>
        </p:nvSpPr>
        <p:spPr>
          <a:xfrm rot="5400000">
            <a:off x="4777579" y="1166230"/>
            <a:ext cx="792977" cy="3321897"/>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a:latin typeface="Arial" panose="020B0604020202020204" pitchFamily="34" charset="0"/>
              <a:cs typeface="Arial" panose="020B0604020202020204" pitchFamily="34" charset="0"/>
            </a:endParaRPr>
          </a:p>
        </p:txBody>
      </p:sp>
      <p:grpSp>
        <p:nvGrpSpPr>
          <p:cNvPr id="51" name="Group 50"/>
          <p:cNvGrpSpPr/>
          <p:nvPr/>
        </p:nvGrpSpPr>
        <p:grpSpPr>
          <a:xfrm>
            <a:off x="3515543" y="2426360"/>
            <a:ext cx="824151" cy="797305"/>
            <a:chOff x="600252" y="1364127"/>
            <a:chExt cx="1749067" cy="1087676"/>
          </a:xfrm>
        </p:grpSpPr>
        <p:sp>
          <p:nvSpPr>
            <p:cNvPr id="52" name="Rectangle 51"/>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53" name="Isosceles Triangle 52"/>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grpSp>
      <p:sp>
        <p:nvSpPr>
          <p:cNvPr id="54" name="TextBox 53"/>
          <p:cNvSpPr txBox="1"/>
          <p:nvPr/>
        </p:nvSpPr>
        <p:spPr>
          <a:xfrm>
            <a:off x="3608567" y="2688674"/>
            <a:ext cx="651845"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400" dirty="0">
                <a:solidFill>
                  <a:schemeClr val="tx1"/>
                </a:solidFill>
                <a:latin typeface="Arial" panose="020B0604020202020204" pitchFamily="34" charset="0"/>
                <a:cs typeface="Arial" panose="020B0604020202020204" pitchFamily="34" charset="0"/>
              </a:rPr>
              <a:t>Vision</a:t>
            </a:r>
          </a:p>
        </p:txBody>
      </p:sp>
      <p:grpSp>
        <p:nvGrpSpPr>
          <p:cNvPr id="60" name="Group 59"/>
          <p:cNvGrpSpPr/>
          <p:nvPr/>
        </p:nvGrpSpPr>
        <p:grpSpPr>
          <a:xfrm>
            <a:off x="4330878" y="2532641"/>
            <a:ext cx="666905" cy="709686"/>
            <a:chOff x="2942975" y="2764926"/>
            <a:chExt cx="811620" cy="647763"/>
          </a:xfrm>
        </p:grpSpPr>
        <p:pic>
          <p:nvPicPr>
            <p:cNvPr id="61" name="Picture 60"/>
            <p:cNvPicPr>
              <a:picLocks noChangeAspect="1"/>
            </p:cNvPicPr>
            <p:nvPr/>
          </p:nvPicPr>
          <p:blipFill rotWithShape="1">
            <a:blip r:embed="rId3" cstate="print">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2942975" y="3061097"/>
              <a:ext cx="811620" cy="351592"/>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a:ext>
              </a:extLst>
            </a:blip>
            <a:srcRect b="54837"/>
            <a:stretch/>
          </p:blipFill>
          <p:spPr>
            <a:xfrm>
              <a:off x="3047779" y="2764926"/>
              <a:ext cx="602012" cy="292728"/>
            </a:xfrm>
            <a:prstGeom prst="rect">
              <a:avLst/>
            </a:prstGeom>
          </p:spPr>
        </p:pic>
      </p:grpSp>
      <p:pic>
        <p:nvPicPr>
          <p:cNvPr id="63" name="Picture 6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36131" y="2520536"/>
            <a:ext cx="373345" cy="613282"/>
          </a:xfrm>
          <a:prstGeom prst="rect">
            <a:avLst/>
          </a:prstGeom>
        </p:spPr>
      </p:pic>
      <p:sp>
        <p:nvSpPr>
          <p:cNvPr id="64" name="Rectangle 63"/>
          <p:cNvSpPr/>
          <p:nvPr/>
        </p:nvSpPr>
        <p:spPr>
          <a:xfrm rot="5400000">
            <a:off x="1549829" y="1333005"/>
            <a:ext cx="792977" cy="299335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a:latin typeface="Arial" panose="020B0604020202020204" pitchFamily="34" charset="0"/>
              <a:cs typeface="Arial" panose="020B0604020202020204" pitchFamily="34" charset="0"/>
            </a:endParaRPr>
          </a:p>
        </p:txBody>
      </p:sp>
      <p:grpSp>
        <p:nvGrpSpPr>
          <p:cNvPr id="65" name="Group 64"/>
          <p:cNvGrpSpPr/>
          <p:nvPr/>
        </p:nvGrpSpPr>
        <p:grpSpPr>
          <a:xfrm>
            <a:off x="440337" y="2425701"/>
            <a:ext cx="826571" cy="797305"/>
            <a:chOff x="600252" y="1364127"/>
            <a:chExt cx="1749067" cy="1087676"/>
          </a:xfrm>
        </p:grpSpPr>
        <p:sp>
          <p:nvSpPr>
            <p:cNvPr id="66" name="Rectangle 65"/>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67" name="Isosceles Triangle 66"/>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grpSp>
      <p:sp>
        <p:nvSpPr>
          <p:cNvPr id="68" name="TextBox 67"/>
          <p:cNvSpPr txBox="1"/>
          <p:nvPr/>
        </p:nvSpPr>
        <p:spPr>
          <a:xfrm>
            <a:off x="433059" y="2603562"/>
            <a:ext cx="861904" cy="4708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400" dirty="0">
                <a:solidFill>
                  <a:schemeClr val="tx1"/>
                </a:solidFill>
                <a:latin typeface="Arial" panose="020B0604020202020204" pitchFamily="34" charset="0"/>
                <a:cs typeface="Arial" panose="020B0604020202020204" pitchFamily="34" charset="0"/>
              </a:rPr>
              <a:t>Machine</a:t>
            </a:r>
          </a:p>
          <a:p>
            <a:pPr algn="ctr">
              <a:lnSpc>
                <a:spcPct val="90000"/>
              </a:lnSpc>
            </a:pPr>
            <a:r>
              <a:rPr lang="en-US" sz="1400" dirty="0">
                <a:solidFill>
                  <a:schemeClr val="tx1"/>
                </a:solidFill>
                <a:latin typeface="Arial" panose="020B0604020202020204" pitchFamily="34" charset="0"/>
                <a:cs typeface="Arial" panose="020B0604020202020204" pitchFamily="34" charset="0"/>
              </a:rPr>
              <a:t>Learning</a:t>
            </a:r>
          </a:p>
        </p:txBody>
      </p:sp>
      <p:pic>
        <p:nvPicPr>
          <p:cNvPr id="73"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975496" y="2670208"/>
            <a:ext cx="559016" cy="34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53405" y="2614221"/>
            <a:ext cx="638550" cy="444857"/>
          </a:xfrm>
          <a:prstGeom prst="rect">
            <a:avLst/>
          </a:prstGeom>
        </p:spPr>
      </p:pic>
      <p:grpSp>
        <p:nvGrpSpPr>
          <p:cNvPr id="75" name="Group 74"/>
          <p:cNvGrpSpPr/>
          <p:nvPr/>
        </p:nvGrpSpPr>
        <p:grpSpPr>
          <a:xfrm>
            <a:off x="1356748" y="3351298"/>
            <a:ext cx="519794" cy="714612"/>
            <a:chOff x="3575231" y="1553571"/>
            <a:chExt cx="877002" cy="904276"/>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a:ext>
              </a:extLst>
            </a:blip>
            <a:srcRect b="54837"/>
            <a:stretch/>
          </p:blipFill>
          <p:spPr>
            <a:xfrm>
              <a:off x="3575231" y="1553571"/>
              <a:ext cx="839885" cy="408394"/>
            </a:xfrm>
            <a:prstGeom prst="rect">
              <a:avLst/>
            </a:prstGeom>
            <a:ln w="76200">
              <a:solidFill>
                <a:schemeClr val="accent5">
                  <a:lumMod val="60000"/>
                  <a:lumOff val="40000"/>
                </a:schemeClr>
              </a:solidFill>
            </a:ln>
          </p:spPr>
        </p:pic>
        <p:pic>
          <p:nvPicPr>
            <p:cNvPr id="77" name="Picture 76"/>
            <p:cNvPicPr>
              <a:picLocks noChangeAspect="1"/>
            </p:cNvPicPr>
            <p:nvPr/>
          </p:nvPicPr>
          <p:blipFill rotWithShape="1">
            <a:blip r:embed="rId9" cstate="print">
              <a:biLevel thresh="7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p:blipFill>
          <p:spPr>
            <a:xfrm>
              <a:off x="3612348" y="1970843"/>
              <a:ext cx="839885" cy="487004"/>
            </a:xfrm>
            <a:prstGeom prst="rect">
              <a:avLst/>
            </a:prstGeom>
            <a:ln w="76200">
              <a:solidFill>
                <a:schemeClr val="accent5">
                  <a:lumMod val="60000"/>
                  <a:lumOff val="40000"/>
                </a:schemeClr>
              </a:solidFill>
            </a:ln>
          </p:spPr>
        </p:pic>
      </p:grpSp>
      <p:sp>
        <p:nvSpPr>
          <p:cNvPr id="78" name="TextBox 77"/>
          <p:cNvSpPr txBox="1"/>
          <p:nvPr/>
        </p:nvSpPr>
        <p:spPr>
          <a:xfrm>
            <a:off x="1970654" y="3349721"/>
            <a:ext cx="574966"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err="1">
                <a:solidFill>
                  <a:schemeClr val="bg1"/>
                </a:solidFill>
                <a:latin typeface="Arial" panose="020B0604020202020204" pitchFamily="34" charset="0"/>
                <a:ea typeface="Segoe UI Symbol" panose="020B0502040204020203" pitchFamily="34" charset="0"/>
                <a:cs typeface="Arial" panose="020B0604020202020204" pitchFamily="34" charset="0"/>
              </a:rPr>
              <a:t>cuFFT</a:t>
            </a:r>
            <a:endParaRPr lang="en-US" sz="1100" dirty="0">
              <a:solidFill>
                <a:schemeClr val="bg1"/>
              </a:solidFill>
              <a:latin typeface="Arial" panose="020B0604020202020204" pitchFamily="34" charset="0"/>
              <a:ea typeface="Segoe UI Symbol" panose="020B0502040204020203" pitchFamily="34" charset="0"/>
              <a:cs typeface="Arial" panose="020B0604020202020204" pitchFamily="34" charset="0"/>
            </a:endParaRPr>
          </a:p>
        </p:txBody>
      </p:sp>
      <p:sp>
        <p:nvSpPr>
          <p:cNvPr id="79" name="TextBox 78"/>
          <p:cNvSpPr txBox="1"/>
          <p:nvPr/>
        </p:nvSpPr>
        <p:spPr>
          <a:xfrm>
            <a:off x="1968591" y="3602220"/>
            <a:ext cx="677558"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err="1">
                <a:solidFill>
                  <a:schemeClr val="bg1"/>
                </a:solidFill>
                <a:latin typeface="Arial" panose="020B0604020202020204" pitchFamily="34" charset="0"/>
                <a:cs typeface="Arial" panose="020B0604020202020204" pitchFamily="34" charset="0"/>
              </a:rPr>
              <a:t>cuBLAS</a:t>
            </a:r>
            <a:endParaRPr lang="en-US" sz="1100" dirty="0">
              <a:solidFill>
                <a:schemeClr val="bg1"/>
              </a:solidFill>
              <a:latin typeface="Arial" panose="020B0604020202020204" pitchFamily="34" charset="0"/>
              <a:cs typeface="Arial" panose="020B0604020202020204" pitchFamily="34" charset="0"/>
            </a:endParaRPr>
          </a:p>
        </p:txBody>
      </p:sp>
      <p:sp>
        <p:nvSpPr>
          <p:cNvPr id="80" name="TextBox 79"/>
          <p:cNvSpPr txBox="1"/>
          <p:nvPr/>
        </p:nvSpPr>
        <p:spPr>
          <a:xfrm>
            <a:off x="2997335" y="3853373"/>
            <a:ext cx="716030"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err="1">
                <a:solidFill>
                  <a:schemeClr val="bg1"/>
                </a:solidFill>
                <a:latin typeface="Arial" panose="020B0604020202020204" pitchFamily="34" charset="0"/>
                <a:cs typeface="Arial" panose="020B0604020202020204" pitchFamily="34" charset="0"/>
              </a:rPr>
              <a:t>cuSolver</a:t>
            </a:r>
            <a:endParaRPr lang="en-US" sz="1100" dirty="0">
              <a:solidFill>
                <a:schemeClr val="bg1"/>
              </a:solidFill>
              <a:latin typeface="Arial" panose="020B0604020202020204" pitchFamily="34" charset="0"/>
              <a:cs typeface="Arial" panose="020B0604020202020204" pitchFamily="34" charset="0"/>
            </a:endParaRPr>
          </a:p>
        </p:txBody>
      </p:sp>
      <p:sp>
        <p:nvSpPr>
          <p:cNvPr id="81" name="TextBox 80"/>
          <p:cNvSpPr txBox="1"/>
          <p:nvPr/>
        </p:nvSpPr>
        <p:spPr>
          <a:xfrm>
            <a:off x="2966997" y="3602220"/>
            <a:ext cx="890757"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err="1">
                <a:solidFill>
                  <a:schemeClr val="bg1"/>
                </a:solidFill>
                <a:latin typeface="Arial" panose="020B0604020202020204" pitchFamily="34" charset="0"/>
                <a:cs typeface="Arial" panose="020B0604020202020204" pitchFamily="34" charset="0"/>
              </a:rPr>
              <a:t>cuSPARSE</a:t>
            </a:r>
            <a:endParaRPr lang="en-US" sz="1100" dirty="0">
              <a:solidFill>
                <a:schemeClr val="bg1"/>
              </a:solidFill>
              <a:latin typeface="Arial" panose="020B0604020202020204" pitchFamily="34" charset="0"/>
              <a:cs typeface="Arial" panose="020B0604020202020204" pitchFamily="34" charset="0"/>
            </a:endParaRPr>
          </a:p>
        </p:txBody>
      </p:sp>
      <p:sp>
        <p:nvSpPr>
          <p:cNvPr id="82" name="TextBox 81"/>
          <p:cNvSpPr txBox="1"/>
          <p:nvPr/>
        </p:nvSpPr>
        <p:spPr>
          <a:xfrm>
            <a:off x="1966357" y="3853373"/>
            <a:ext cx="717632"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err="1">
                <a:solidFill>
                  <a:schemeClr val="bg1"/>
                </a:solidFill>
                <a:latin typeface="Arial" panose="020B0604020202020204" pitchFamily="34" charset="0"/>
                <a:cs typeface="Arial" panose="020B0604020202020204" pitchFamily="34" charset="0"/>
              </a:rPr>
              <a:t>cuRAND</a:t>
            </a:r>
            <a:endParaRPr lang="en-US" sz="1100" dirty="0">
              <a:solidFill>
                <a:schemeClr val="bg1"/>
              </a:solidFill>
              <a:latin typeface="Arial" panose="020B0604020202020204" pitchFamily="34" charset="0"/>
              <a:cs typeface="Arial" panose="020B0604020202020204" pitchFamily="34" charset="0"/>
            </a:endParaRPr>
          </a:p>
        </p:txBody>
      </p:sp>
      <p:sp>
        <p:nvSpPr>
          <p:cNvPr id="83" name="TextBox 82"/>
          <p:cNvSpPr txBox="1"/>
          <p:nvPr/>
        </p:nvSpPr>
        <p:spPr>
          <a:xfrm>
            <a:off x="2505848" y="3594361"/>
            <a:ext cx="457946"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a:solidFill>
                  <a:schemeClr val="bg1"/>
                </a:solidFill>
                <a:latin typeface="Arial" panose="020B0604020202020204" pitchFamily="34" charset="0"/>
                <a:cs typeface="Arial" panose="020B0604020202020204" pitchFamily="34" charset="0"/>
              </a:rPr>
              <a:t>NPP</a:t>
            </a:r>
          </a:p>
        </p:txBody>
      </p:sp>
      <p:sp>
        <p:nvSpPr>
          <p:cNvPr id="84" name="TextBox 83"/>
          <p:cNvSpPr txBox="1"/>
          <p:nvPr/>
        </p:nvSpPr>
        <p:spPr>
          <a:xfrm>
            <a:off x="2496848" y="3846311"/>
            <a:ext cx="565348"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a:solidFill>
                  <a:schemeClr val="bg1"/>
                </a:solidFill>
                <a:latin typeface="Arial" panose="020B0604020202020204" pitchFamily="34" charset="0"/>
                <a:cs typeface="Arial" panose="020B0604020202020204" pitchFamily="34" charset="0"/>
              </a:rPr>
              <a:t>Thrust</a:t>
            </a:r>
          </a:p>
        </p:txBody>
      </p:sp>
      <p:sp>
        <p:nvSpPr>
          <p:cNvPr id="85" name="TextBox 84"/>
          <p:cNvSpPr txBox="1"/>
          <p:nvPr/>
        </p:nvSpPr>
        <p:spPr>
          <a:xfrm>
            <a:off x="2499746" y="3349721"/>
            <a:ext cx="1389291"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a:solidFill>
                  <a:schemeClr val="bg1"/>
                </a:solidFill>
                <a:latin typeface="Arial" panose="020B0604020202020204" pitchFamily="34" charset="0"/>
                <a:cs typeface="Arial" panose="020B0604020202020204" pitchFamily="34" charset="0"/>
              </a:rPr>
              <a:t>CUDA Math Library</a:t>
            </a:r>
          </a:p>
        </p:txBody>
      </p:sp>
      <p:sp>
        <p:nvSpPr>
          <p:cNvPr id="86" name="Rectangle 85"/>
          <p:cNvSpPr/>
          <p:nvPr/>
        </p:nvSpPr>
        <p:spPr>
          <a:xfrm rot="5400000">
            <a:off x="4911228" y="2175933"/>
            <a:ext cx="792977" cy="3054603"/>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a:latin typeface="Arial" panose="020B0604020202020204" pitchFamily="34" charset="0"/>
              <a:cs typeface="Arial" panose="020B0604020202020204" pitchFamily="34" charset="0"/>
            </a:endParaRPr>
          </a:p>
        </p:txBody>
      </p:sp>
      <p:grpSp>
        <p:nvGrpSpPr>
          <p:cNvPr id="87" name="Group 86"/>
          <p:cNvGrpSpPr/>
          <p:nvPr/>
        </p:nvGrpSpPr>
        <p:grpSpPr>
          <a:xfrm>
            <a:off x="3784707" y="3302415"/>
            <a:ext cx="824151" cy="797305"/>
            <a:chOff x="600252" y="1364127"/>
            <a:chExt cx="1749067" cy="1087676"/>
          </a:xfrm>
        </p:grpSpPr>
        <p:sp>
          <p:nvSpPr>
            <p:cNvPr id="88" name="Rectangle 87"/>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89" name="Isosceles Triangle 88"/>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grpSp>
      <p:sp>
        <p:nvSpPr>
          <p:cNvPr id="90" name="TextBox 89"/>
          <p:cNvSpPr txBox="1"/>
          <p:nvPr/>
        </p:nvSpPr>
        <p:spPr>
          <a:xfrm>
            <a:off x="3755410" y="3564728"/>
            <a:ext cx="882742"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400" dirty="0">
                <a:solidFill>
                  <a:schemeClr val="tx1"/>
                </a:solidFill>
                <a:latin typeface="Arial" panose="020B0604020202020204" pitchFamily="34" charset="0"/>
                <a:cs typeface="Arial" panose="020B0604020202020204" pitchFamily="34" charset="0"/>
              </a:rPr>
              <a:t>Graphics</a:t>
            </a:r>
          </a:p>
        </p:txBody>
      </p:sp>
      <p:pic>
        <p:nvPicPr>
          <p:cNvPr id="96" name="Picture 9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365311" y="3586469"/>
            <a:ext cx="528464" cy="292307"/>
          </a:xfrm>
          <a:prstGeom prst="rect">
            <a:avLst/>
          </a:prstGeom>
        </p:spPr>
      </p:pic>
      <p:pic>
        <p:nvPicPr>
          <p:cNvPr id="97" name="Picture 9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012620" y="3581304"/>
            <a:ext cx="726660" cy="304289"/>
          </a:xfrm>
          <a:prstGeom prst="rect">
            <a:avLst/>
          </a:prstGeom>
        </p:spPr>
      </p:pic>
      <p:pic>
        <p:nvPicPr>
          <p:cNvPr id="103" name="Picture 16" descr="http://i1-news.softpedia-static.com/images/news2/Xorg-Server-1-12-2-Available-for-Download-2.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804596" y="4439788"/>
            <a:ext cx="581295" cy="39649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http://frendhi.files.wordpress.com/2010/03/ubuntulogo.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53404" y="4304569"/>
            <a:ext cx="819528" cy="28464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4" descr="https://stg.fedoraproject.org/w/uploads/d/d6/Guidelines-fedora-logo.jp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392778" y="4495483"/>
            <a:ext cx="827160" cy="5043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2" descr="gstreamer conferences">
            <a:hlinkClick r:id="rId16"/>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2288473" y="4371973"/>
            <a:ext cx="806239" cy="53211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30" descr="http://www.rme-audio.de/old/images/linux/alsa.jpg"/>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3220012" y="4344807"/>
            <a:ext cx="537579" cy="58645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8" descr="http://upload.wikimedia.org/wikipedia/en/2/20/PulseAudio-logo.png"/>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4432897" y="4508716"/>
            <a:ext cx="1072570" cy="25863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http://fiocs.googlecode.com/svn/trunk/Documentation/Imagenes%20Analisis/apendice_c/Qt_logo002.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566326" y="4336306"/>
            <a:ext cx="452589" cy="603452"/>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rot="5400000">
            <a:off x="5602100" y="2854480"/>
            <a:ext cx="3439360" cy="82307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a:latin typeface="Arial" panose="020B0604020202020204" pitchFamily="34" charset="0"/>
              <a:cs typeface="Arial" panose="020B0604020202020204" pitchFamily="34" charset="0"/>
            </a:endParaRPr>
          </a:p>
        </p:txBody>
      </p:sp>
      <p:grpSp>
        <p:nvGrpSpPr>
          <p:cNvPr id="112" name="Group 111"/>
          <p:cNvGrpSpPr/>
          <p:nvPr/>
        </p:nvGrpSpPr>
        <p:grpSpPr>
          <a:xfrm>
            <a:off x="6910244" y="1546337"/>
            <a:ext cx="824151" cy="795756"/>
            <a:chOff x="600252" y="1364127"/>
            <a:chExt cx="1749067" cy="1087676"/>
          </a:xfrm>
        </p:grpSpPr>
        <p:sp>
          <p:nvSpPr>
            <p:cNvPr id="113" name="Rectangle 112"/>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14" name="Isosceles Triangle 113"/>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grpSp>
      <p:sp>
        <p:nvSpPr>
          <p:cNvPr id="115" name="TextBox 114"/>
          <p:cNvSpPr txBox="1"/>
          <p:nvPr/>
        </p:nvSpPr>
        <p:spPr>
          <a:xfrm>
            <a:off x="7029808" y="1866019"/>
            <a:ext cx="583942"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400" dirty="0">
                <a:solidFill>
                  <a:schemeClr val="tx1"/>
                </a:solidFill>
                <a:latin typeface="Arial" panose="020B0604020202020204" pitchFamily="34" charset="0"/>
                <a:cs typeface="Arial" panose="020B0604020202020204" pitchFamily="34" charset="0"/>
              </a:rPr>
              <a:t>Tools</a:t>
            </a:r>
          </a:p>
        </p:txBody>
      </p:sp>
      <p:sp>
        <p:nvSpPr>
          <p:cNvPr id="116" name="TextBox 115"/>
          <p:cNvSpPr txBox="1"/>
          <p:nvPr/>
        </p:nvSpPr>
        <p:spPr>
          <a:xfrm>
            <a:off x="6826094" y="4539899"/>
            <a:ext cx="998158" cy="415498"/>
          </a:xfrm>
          <a:prstGeom prst="rect">
            <a:avLst/>
          </a:prstGeom>
          <a:noFill/>
        </p:spPr>
        <p:txBody>
          <a:bodyPr wrap="none" lIns="82296" tIns="41148" rIns="82296" bIns="41148" rtlCol="0" anchor="ctr">
            <a:spAutoFit/>
          </a:bodyPr>
          <a:lstStyle/>
          <a:p>
            <a:pPr algn="ctr">
              <a:lnSpc>
                <a:spcPct val="90000"/>
              </a:lnSpc>
            </a:pPr>
            <a:r>
              <a:rPr lang="en-US" sz="1800" dirty="0" smtClean="0">
                <a:solidFill>
                  <a:schemeClr val="bg1"/>
                </a:solidFill>
                <a:latin typeface="Arial" panose="020B0604020202020204" pitchFamily="34" charset="0"/>
                <a:cs typeface="Arial" panose="020B0604020202020204" pitchFamily="34" charset="0"/>
              </a:rPr>
              <a:t>NVTX</a:t>
            </a:r>
          </a:p>
          <a:p>
            <a:pPr algn="ctr">
              <a:lnSpc>
                <a:spcPct val="90000"/>
              </a:lnSpc>
            </a:pPr>
            <a:r>
              <a:rPr lang="en-US" sz="600" dirty="0">
                <a:solidFill>
                  <a:schemeClr val="bg1"/>
                </a:solidFill>
                <a:latin typeface="Arial" panose="020B0604020202020204" pitchFamily="34" charset="0"/>
                <a:cs typeface="Arial" panose="020B0604020202020204" pitchFamily="34" charset="0"/>
              </a:rPr>
              <a:t>NVIDIA Tools </a:t>
            </a:r>
            <a:r>
              <a:rPr lang="en-US" sz="600" dirty="0" err="1">
                <a:solidFill>
                  <a:schemeClr val="bg1"/>
                </a:solidFill>
                <a:latin typeface="Arial" panose="020B0604020202020204" pitchFamily="34" charset="0"/>
                <a:cs typeface="Arial" panose="020B0604020202020204" pitchFamily="34" charset="0"/>
              </a:rPr>
              <a:t>eXtension</a:t>
            </a:r>
            <a:endParaRPr lang="en-US" sz="600" dirty="0">
              <a:solidFill>
                <a:schemeClr val="bg1"/>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7004351" y="2523455"/>
            <a:ext cx="616581" cy="35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TextBox 116"/>
          <p:cNvSpPr txBox="1"/>
          <p:nvPr/>
        </p:nvSpPr>
        <p:spPr>
          <a:xfrm>
            <a:off x="6880888" y="2939920"/>
            <a:ext cx="863505"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100" dirty="0">
                <a:solidFill>
                  <a:schemeClr val="bg1"/>
                </a:solidFill>
                <a:latin typeface="Arial" panose="020B0604020202020204" pitchFamily="34" charset="0"/>
                <a:cs typeface="Arial" panose="020B0604020202020204" pitchFamily="34" charset="0"/>
              </a:rPr>
              <a:t>Source </a:t>
            </a:r>
          </a:p>
          <a:p>
            <a:pPr algn="ctr">
              <a:lnSpc>
                <a:spcPct val="90000"/>
              </a:lnSpc>
            </a:pPr>
            <a:r>
              <a:rPr lang="en-US" sz="1100" dirty="0">
                <a:solidFill>
                  <a:schemeClr val="bg1"/>
                </a:solidFill>
                <a:latin typeface="Arial" panose="020B0604020202020204" pitchFamily="34" charset="0"/>
                <a:cs typeface="Arial" panose="020B0604020202020204" pitchFamily="34" charset="0"/>
              </a:rPr>
              <a:t>code editor</a:t>
            </a:r>
          </a:p>
        </p:txBody>
      </p:sp>
      <p:sp>
        <p:nvSpPr>
          <p:cNvPr id="118" name="TextBox 117"/>
          <p:cNvSpPr txBox="1"/>
          <p:nvPr/>
        </p:nvSpPr>
        <p:spPr>
          <a:xfrm>
            <a:off x="6919363" y="3342693"/>
            <a:ext cx="786562"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100" dirty="0">
                <a:solidFill>
                  <a:schemeClr val="bg1"/>
                </a:solidFill>
                <a:latin typeface="Arial" panose="020B0604020202020204" pitchFamily="34" charset="0"/>
                <a:cs typeface="Arial" panose="020B0604020202020204" pitchFamily="34" charset="0"/>
              </a:rPr>
              <a:t>Debugger</a:t>
            </a:r>
          </a:p>
        </p:txBody>
      </p:sp>
      <p:sp>
        <p:nvSpPr>
          <p:cNvPr id="119" name="TextBox 118"/>
          <p:cNvSpPr txBox="1"/>
          <p:nvPr/>
        </p:nvSpPr>
        <p:spPr>
          <a:xfrm>
            <a:off x="7015061" y="3630803"/>
            <a:ext cx="613438"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100" dirty="0">
                <a:solidFill>
                  <a:schemeClr val="bg1"/>
                </a:solidFill>
                <a:latin typeface="Arial" panose="020B0604020202020204" pitchFamily="34" charset="0"/>
                <a:cs typeface="Arial" panose="020B0604020202020204" pitchFamily="34" charset="0"/>
              </a:rPr>
              <a:t>Profiler</a:t>
            </a:r>
          </a:p>
        </p:txBody>
      </p:sp>
      <p:sp>
        <p:nvSpPr>
          <p:cNvPr id="120" name="TextBox 119"/>
          <p:cNvSpPr txBox="1"/>
          <p:nvPr/>
        </p:nvSpPr>
        <p:spPr>
          <a:xfrm>
            <a:off x="7007233" y="3930042"/>
            <a:ext cx="635879"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100" dirty="0">
                <a:solidFill>
                  <a:schemeClr val="bg1"/>
                </a:solidFill>
                <a:latin typeface="Arial" panose="020B0604020202020204" pitchFamily="34" charset="0"/>
                <a:cs typeface="Arial" panose="020B0604020202020204" pitchFamily="34" charset="0"/>
              </a:rPr>
              <a:t>System</a:t>
            </a:r>
          </a:p>
          <a:p>
            <a:pPr algn="ctr">
              <a:lnSpc>
                <a:spcPct val="90000"/>
              </a:lnSpc>
            </a:pPr>
            <a:r>
              <a:rPr lang="en-US" sz="1100" dirty="0">
                <a:solidFill>
                  <a:schemeClr val="bg1"/>
                </a:solidFill>
                <a:latin typeface="Arial" panose="020B0604020202020204" pitchFamily="34" charset="0"/>
                <a:cs typeface="Arial" panose="020B0604020202020204" pitchFamily="34" charset="0"/>
              </a:rPr>
              <a:t>Trace</a:t>
            </a:r>
          </a:p>
        </p:txBody>
      </p:sp>
      <p:pic>
        <p:nvPicPr>
          <p:cNvPr id="121" name="Picture 2"/>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
                    </a14:imgEffect>
                  </a14:imgLayer>
                </a14:imgProps>
              </a:ext>
              <a:ext uri="{28A0092B-C50C-407E-A947-70E740481C1C}">
                <a14:useLocalDpi xmlns:a14="http://schemas.microsoft.com/office/drawing/2010/main"/>
              </a:ext>
            </a:extLst>
          </a:blip>
          <a:stretch>
            <a:fillRect/>
          </a:stretch>
        </p:blipFill>
        <p:spPr bwMode="auto">
          <a:xfrm>
            <a:off x="2156772" y="2543252"/>
            <a:ext cx="534821" cy="341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 name="Picture 12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136685" y="2942919"/>
            <a:ext cx="574995" cy="176332"/>
          </a:xfrm>
          <a:prstGeom prst="rect">
            <a:avLst/>
          </a:prstGeom>
        </p:spPr>
      </p:pic>
      <p:pic>
        <p:nvPicPr>
          <p:cNvPr id="123" name="Picture 122"/>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791304" y="2678286"/>
            <a:ext cx="552027" cy="305884"/>
          </a:xfrm>
          <a:prstGeom prst="rect">
            <a:avLst/>
          </a:prstGeom>
        </p:spPr>
      </p:pic>
      <p:sp>
        <p:nvSpPr>
          <p:cNvPr id="124" name="Rectangle 123"/>
          <p:cNvSpPr/>
          <p:nvPr/>
        </p:nvSpPr>
        <p:spPr>
          <a:xfrm rot="5400000">
            <a:off x="3245840" y="-1247083"/>
            <a:ext cx="792977" cy="6385377"/>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a:latin typeface="Arial" panose="020B0604020202020204" pitchFamily="34" charset="0"/>
              <a:cs typeface="Arial" panose="020B0604020202020204" pitchFamily="34" charset="0"/>
            </a:endParaRPr>
          </a:p>
        </p:txBody>
      </p:sp>
      <p:sp>
        <p:nvSpPr>
          <p:cNvPr id="128" name="TextBox 127"/>
          <p:cNvSpPr txBox="1"/>
          <p:nvPr/>
        </p:nvSpPr>
        <p:spPr>
          <a:xfrm>
            <a:off x="398925" y="1622535"/>
            <a:ext cx="6436093" cy="6647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82296" tIns="41148" rIns="82296" bIns="41148" rtlCol="0" anchor="ctr">
            <a:spAutoFit/>
          </a:bodyPr>
          <a:lstStyle/>
          <a:p>
            <a:pPr algn="ctr">
              <a:lnSpc>
                <a:spcPct val="90000"/>
              </a:lnSpc>
            </a:pPr>
            <a:r>
              <a:rPr lang="en-US" sz="1400" dirty="0">
                <a:solidFill>
                  <a:schemeClr val="tx1"/>
                </a:solidFill>
                <a:latin typeface="Arial" panose="020B0604020202020204" pitchFamily="34" charset="0"/>
                <a:cs typeface="Arial" panose="020B0604020202020204" pitchFamily="34" charset="0"/>
              </a:rPr>
              <a:t>Vertically </a:t>
            </a:r>
          </a:p>
          <a:p>
            <a:pPr algn="ctr">
              <a:lnSpc>
                <a:spcPct val="90000"/>
              </a:lnSpc>
            </a:pPr>
            <a:r>
              <a:rPr lang="en-US" sz="1400" dirty="0">
                <a:solidFill>
                  <a:schemeClr val="tx1"/>
                </a:solidFill>
                <a:latin typeface="Arial" panose="020B0604020202020204" pitchFamily="34" charset="0"/>
                <a:cs typeface="Arial" panose="020B0604020202020204" pitchFamily="34" charset="0"/>
              </a:rPr>
              <a:t>Integrated </a:t>
            </a:r>
          </a:p>
          <a:p>
            <a:pPr algn="ctr">
              <a:lnSpc>
                <a:spcPct val="90000"/>
              </a:lnSpc>
            </a:pPr>
            <a:r>
              <a:rPr lang="en-US" sz="1400" dirty="0" err="1">
                <a:solidFill>
                  <a:schemeClr val="tx1"/>
                </a:solidFill>
                <a:latin typeface="Arial" panose="020B0604020202020204" pitchFamily="34" charset="0"/>
                <a:cs typeface="Arial" panose="020B0604020202020204" pitchFamily="34" charset="0"/>
              </a:rPr>
              <a:t>Packaages</a:t>
            </a:r>
            <a:endParaRPr lang="en-US" sz="1400" dirty="0">
              <a:solidFill>
                <a:schemeClr val="tx1"/>
              </a:solidFill>
              <a:latin typeface="Arial" panose="020B0604020202020204" pitchFamily="34" charset="0"/>
              <a:cs typeface="Arial" panose="020B0604020202020204" pitchFamily="34" charset="0"/>
            </a:endParaRPr>
          </a:p>
        </p:txBody>
      </p:sp>
      <p:sp>
        <p:nvSpPr>
          <p:cNvPr id="130" name="Rectangle 129"/>
          <p:cNvSpPr/>
          <p:nvPr/>
        </p:nvSpPr>
        <p:spPr>
          <a:xfrm>
            <a:off x="1267307" y="1547719"/>
            <a:ext cx="5580885" cy="797306"/>
          </a:xfrm>
          <a:prstGeom prst="rect">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sz="1800" dirty="0">
              <a:latin typeface="Arial" panose="020B0604020202020204" pitchFamily="34" charset="0"/>
              <a:cs typeface="Arial" panose="020B0604020202020204" pitchFamily="34" charset="0"/>
            </a:endParaRPr>
          </a:p>
        </p:txBody>
      </p:sp>
      <p:grpSp>
        <p:nvGrpSpPr>
          <p:cNvPr id="131" name="Group 130"/>
          <p:cNvGrpSpPr/>
          <p:nvPr/>
        </p:nvGrpSpPr>
        <p:grpSpPr>
          <a:xfrm>
            <a:off x="440337" y="1546950"/>
            <a:ext cx="826571" cy="797305"/>
            <a:chOff x="600252" y="1364127"/>
            <a:chExt cx="1749067" cy="1087676"/>
          </a:xfrm>
        </p:grpSpPr>
        <p:sp>
          <p:nvSpPr>
            <p:cNvPr id="132" name="Rectangle 131"/>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33" name="Isosceles Triangle 132"/>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grpSp>
      <p:sp>
        <p:nvSpPr>
          <p:cNvPr id="134" name="TextBox 133"/>
          <p:cNvSpPr txBox="1"/>
          <p:nvPr/>
        </p:nvSpPr>
        <p:spPr>
          <a:xfrm>
            <a:off x="2497079" y="1806723"/>
            <a:ext cx="2575257" cy="2769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gn="ctr">
              <a:lnSpc>
                <a:spcPct val="90000"/>
              </a:lnSpc>
            </a:pPr>
            <a:r>
              <a:rPr lang="en-US" sz="1400" dirty="0">
                <a:solidFill>
                  <a:schemeClr val="tx1"/>
                </a:solidFill>
                <a:latin typeface="Arial" panose="020B0604020202020204" pitchFamily="34" charset="0"/>
                <a:cs typeface="Arial" panose="020B0604020202020204" pitchFamily="34" charset="0"/>
              </a:rPr>
              <a:t>Vertically Integrated Packages</a:t>
            </a:r>
          </a:p>
        </p:txBody>
      </p:sp>
      <p:pic>
        <p:nvPicPr>
          <p:cNvPr id="3" name="Picture 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664330" y="3511202"/>
            <a:ext cx="608839" cy="405893"/>
          </a:xfrm>
          <a:prstGeom prst="rect">
            <a:avLst/>
          </a:prstGeom>
        </p:spPr>
      </p:pic>
      <p:sp>
        <p:nvSpPr>
          <p:cNvPr id="91" name="TextBox 90"/>
          <p:cNvSpPr txBox="1"/>
          <p:nvPr/>
        </p:nvSpPr>
        <p:spPr>
          <a:xfrm>
            <a:off x="6190398" y="4353389"/>
            <a:ext cx="496418"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a:solidFill>
                  <a:schemeClr val="bg1"/>
                </a:solidFill>
                <a:latin typeface="Arial" panose="020B0604020202020204" pitchFamily="34" charset="0"/>
                <a:cs typeface="Arial" panose="020B0604020202020204" pitchFamily="34" charset="0"/>
              </a:rPr>
              <a:t>V4L2</a:t>
            </a:r>
          </a:p>
        </p:txBody>
      </p:sp>
      <p:sp>
        <p:nvSpPr>
          <p:cNvPr id="92" name="TextBox 91"/>
          <p:cNvSpPr txBox="1"/>
          <p:nvPr/>
        </p:nvSpPr>
        <p:spPr>
          <a:xfrm>
            <a:off x="6142621" y="4629923"/>
            <a:ext cx="576568" cy="2354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82296" tIns="41148" rIns="82296" bIns="41148" rtlCol="0" anchor="ctr">
            <a:spAutoFit/>
          </a:bodyPr>
          <a:lstStyle/>
          <a:p>
            <a:pPr>
              <a:lnSpc>
                <a:spcPct val="90000"/>
              </a:lnSpc>
            </a:pPr>
            <a:r>
              <a:rPr lang="en-US" sz="1100" dirty="0" err="1">
                <a:solidFill>
                  <a:schemeClr val="bg1"/>
                </a:solidFill>
                <a:latin typeface="Arial" panose="020B0604020202020204" pitchFamily="34" charset="0"/>
                <a:cs typeface="Arial" panose="020B0604020202020204" pitchFamily="34" charset="0"/>
              </a:rPr>
              <a:t>libjpeg</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917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0" y="1665611"/>
            <a:ext cx="8229601" cy="28937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2" name="Title 1"/>
          <p:cNvSpPr>
            <a:spLocks noGrp="1"/>
          </p:cNvSpPr>
          <p:nvPr>
            <p:ph type="title"/>
          </p:nvPr>
        </p:nvSpPr>
        <p:spPr>
          <a:xfrm>
            <a:off x="373761" y="347472"/>
            <a:ext cx="7482078" cy="923330"/>
          </a:xfrm>
        </p:spPr>
        <p:txBody>
          <a:bodyPr/>
          <a:lstStyle/>
          <a:p>
            <a:r>
              <a:rPr lang="en-US" dirty="0" smtClean="0"/>
              <a:t/>
            </a:r>
            <a:br>
              <a:rPr lang="en-US" dirty="0" smtClean="0"/>
            </a:br>
            <a:r>
              <a:rPr lang="en-US" dirty="0" smtClean="0"/>
              <a:t>JETPACK</a:t>
            </a:r>
            <a:endParaRPr lang="en-US" dirty="0"/>
          </a:p>
        </p:txBody>
      </p:sp>
      <p:pic>
        <p:nvPicPr>
          <p:cNvPr id="14338" name="Picture 2" descr="C:\Users\dustinf\Desktop\Screenshot from 2016-02-11 00-25-19.png"/>
          <p:cNvPicPr>
            <a:picLocks noChangeAspect="1" noChangeArrowheads="1"/>
          </p:cNvPicPr>
          <p:nvPr/>
        </p:nvPicPr>
        <p:blipFill rotWithShape="1">
          <a:blip r:embed="rId3">
            <a:extLst>
              <a:ext uri="{28A0092B-C50C-407E-A947-70E740481C1C}">
                <a14:useLocalDpi xmlns:a14="http://schemas.microsoft.com/office/drawing/2010/main" val="0"/>
              </a:ext>
            </a:extLst>
          </a:blip>
          <a:srcRect l="5941" t="4572" r="53960" b="35423"/>
          <a:stretch/>
        </p:blipFill>
        <p:spPr bwMode="auto">
          <a:xfrm>
            <a:off x="3554548" y="1203610"/>
            <a:ext cx="4639507" cy="4659801"/>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p:cNvSpPr/>
          <p:nvPr/>
        </p:nvSpPr>
        <p:spPr>
          <a:xfrm>
            <a:off x="7367140" y="1203610"/>
            <a:ext cx="880471" cy="925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sp>
        <p:nvSpPr>
          <p:cNvPr id="98" name="Rectangle 97"/>
          <p:cNvSpPr/>
          <p:nvPr/>
        </p:nvSpPr>
        <p:spPr>
          <a:xfrm>
            <a:off x="7367140" y="1639236"/>
            <a:ext cx="880471" cy="5351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grpSp>
        <p:nvGrpSpPr>
          <p:cNvPr id="7" name="Group 6"/>
          <p:cNvGrpSpPr/>
          <p:nvPr/>
        </p:nvGrpSpPr>
        <p:grpSpPr>
          <a:xfrm>
            <a:off x="5932714" y="3533046"/>
            <a:ext cx="2158153" cy="1855870"/>
            <a:chOff x="8257766" y="3533045"/>
            <a:chExt cx="2471194" cy="2070175"/>
          </a:xfrm>
        </p:grpSpPr>
        <p:pic>
          <p:nvPicPr>
            <p:cNvPr id="14340" name="Picture 4" descr="http://docs.nvidia.com/jetpack-tk1/1_1/content/developertools/mobile/images/jetpack_install_flash_os.001.png"/>
            <p:cNvPicPr>
              <a:picLocks noChangeAspect="1" noChangeArrowheads="1"/>
            </p:cNvPicPr>
            <p:nvPr/>
          </p:nvPicPr>
          <p:blipFill rotWithShape="1">
            <a:blip r:embed="rId4">
              <a:extLst>
                <a:ext uri="{28A0092B-C50C-407E-A947-70E740481C1C}">
                  <a14:useLocalDpi xmlns:a14="http://schemas.microsoft.com/office/drawing/2010/main" val="0"/>
                </a:ext>
              </a:extLst>
            </a:blip>
            <a:srcRect r="15261"/>
            <a:stretch/>
          </p:blipFill>
          <p:spPr bwMode="auto">
            <a:xfrm>
              <a:off x="8257766" y="3533045"/>
              <a:ext cx="2471194" cy="2070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479002" y="4206240"/>
              <a:ext cx="206018" cy="21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342" name="Picture 6" descr="Penguin, Linux, Sleeping, Animal, Suspend, Tu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7587" y="36734"/>
            <a:ext cx="2346517" cy="1388568"/>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p:cNvSpPr/>
          <p:nvPr/>
        </p:nvSpPr>
        <p:spPr>
          <a:xfrm>
            <a:off x="760692" y="1454892"/>
            <a:ext cx="2278144" cy="331397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a:p>
        </p:txBody>
      </p:sp>
      <p:pic>
        <p:nvPicPr>
          <p:cNvPr id="93" name="Picture 9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0007" y="1168628"/>
            <a:ext cx="3504542" cy="3887695"/>
          </a:xfrm>
          <a:prstGeom prst="rect">
            <a:avLst/>
          </a:prstGeom>
        </p:spPr>
      </p:pic>
    </p:spTree>
    <p:extLst>
      <p:ext uri="{BB962C8B-B14F-4D97-AF65-F5344CB8AC3E}">
        <p14:creationId xmlns:p14="http://schemas.microsoft.com/office/powerpoint/2010/main" val="75424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2239963"/>
            <a:ext cx="4772026" cy="3453606"/>
          </a:xfrm>
          <a:prstGeom prst="rect">
            <a:avLst/>
          </a:prstGeom>
          <a:solidFill>
            <a:srgbClr val="D5FF89"/>
          </a:solidFill>
        </p:spPr>
        <p:txBody>
          <a:bodyPr wrap="none" lIns="82296" tIns="164592" rIns="82296" bIns="41148">
            <a:noAutofit/>
          </a:bodyPr>
          <a:lstStyle/>
          <a:p>
            <a:r>
              <a:rPr lang="en-US" dirty="0">
                <a:solidFill>
                  <a:schemeClr val="accent1"/>
                </a:solidFill>
                <a:latin typeface="Consolas" pitchFamily="49" charset="0"/>
                <a:cs typeface="Consolas" pitchFamily="49" charset="0"/>
              </a:rPr>
              <a:t>__global__ void </a:t>
            </a:r>
            <a:r>
              <a:rPr lang="en-US" dirty="0" err="1" smtClean="0">
                <a:solidFill>
                  <a:schemeClr val="bg1"/>
                </a:solidFill>
                <a:latin typeface="Consolas" pitchFamily="49" charset="0"/>
                <a:cs typeface="Consolas" pitchFamily="49" charset="0"/>
              </a:rPr>
              <a:t>my_kernel</a:t>
            </a:r>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p>
          <a:p>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printf</a:t>
            </a:r>
            <a:r>
              <a:rPr lang="en-US" dirty="0" smtClean="0">
                <a:solidFill>
                  <a:schemeClr val="bg1"/>
                </a:solidFill>
                <a:latin typeface="Consolas" pitchFamily="49" charset="0"/>
                <a:cs typeface="Consolas" pitchFamily="49" charset="0"/>
              </a:rPr>
              <a:t>(“Hello World from GPU!\n”);</a:t>
            </a:r>
            <a:endParaRPr lang="en-US" dirty="0">
              <a:solidFill>
                <a:schemeClr val="bg1"/>
              </a:solidFill>
              <a:latin typeface="Consolas" pitchFamily="49" charset="0"/>
              <a:cs typeface="Consolas" pitchFamily="49" charset="0"/>
            </a:endParaRPr>
          </a:p>
          <a:p>
            <a:r>
              <a:rPr lang="en-US" dirty="0" smtClean="0">
                <a:solidFill>
                  <a:schemeClr val="bg1"/>
                </a:solidFill>
                <a:latin typeface="Consolas" pitchFamily="49" charset="0"/>
                <a:cs typeface="Consolas" pitchFamily="49" charset="0"/>
              </a:rPr>
              <a:t>} </a:t>
            </a:r>
          </a:p>
          <a:p>
            <a:endParaRPr lang="en-US" dirty="0">
              <a:solidFill>
                <a:schemeClr val="bg1"/>
              </a:solidFill>
              <a:latin typeface="Consolas" pitchFamily="49" charset="0"/>
              <a:cs typeface="Consolas" pitchFamily="49" charset="0"/>
            </a:endParaRPr>
          </a:p>
          <a:p>
            <a:r>
              <a:rPr lang="en-US" dirty="0" err="1" smtClean="0">
                <a:solidFill>
                  <a:schemeClr val="accent1"/>
                </a:solidFill>
                <a:latin typeface="Consolas" pitchFamily="49" charset="0"/>
                <a:cs typeface="Consolas" pitchFamily="49" charset="0"/>
              </a:rPr>
              <a:t>int</a:t>
            </a:r>
            <a:r>
              <a:rPr lang="en-US" dirty="0" smtClean="0">
                <a:solidFill>
                  <a:schemeClr val="accent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main() </a:t>
            </a:r>
          </a:p>
          <a:p>
            <a:r>
              <a:rPr lang="en-US" dirty="0" smtClean="0">
                <a:solidFill>
                  <a:schemeClr val="bg1"/>
                </a:solidFill>
                <a:latin typeface="Consolas" pitchFamily="49" charset="0"/>
                <a:cs typeface="Consolas" pitchFamily="49" charset="0"/>
              </a:rPr>
              <a:t>{ </a:t>
            </a:r>
          </a:p>
          <a:p>
            <a:r>
              <a:rPr lang="en-US" dirty="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printf</a:t>
            </a:r>
            <a:r>
              <a:rPr lang="en-US" dirty="0">
                <a:solidFill>
                  <a:schemeClr val="bg1"/>
                </a:solidFill>
                <a:latin typeface="Consolas" pitchFamily="49" charset="0"/>
                <a:cs typeface="Consolas" pitchFamily="49" charset="0"/>
              </a:rPr>
              <a:t>("Hello World from CPU!\n"); </a:t>
            </a:r>
            <a:endParaRPr lang="en-US" dirty="0" smtClean="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b="1" dirty="0" err="1" smtClean="0">
                <a:solidFill>
                  <a:schemeClr val="bg1"/>
                </a:solidFill>
                <a:latin typeface="Consolas" pitchFamily="49" charset="0"/>
                <a:cs typeface="Consolas" pitchFamily="49" charset="0"/>
              </a:rPr>
              <a:t>my_kernel</a:t>
            </a:r>
            <a:r>
              <a:rPr lang="en-US" dirty="0" smtClean="0">
                <a:solidFill>
                  <a:schemeClr val="bg1"/>
                </a:solidFill>
                <a:latin typeface="Consolas" pitchFamily="49" charset="0"/>
                <a:cs typeface="Consolas" pitchFamily="49" charset="0"/>
              </a:rPr>
              <a:t>&lt;&lt;&lt;1,1&gt;&gt;&gt;();</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smtClean="0">
                <a:solidFill>
                  <a:schemeClr val="accent1"/>
                </a:solidFill>
                <a:latin typeface="Consolas" pitchFamily="49" charset="0"/>
                <a:cs typeface="Consolas" pitchFamily="49" charset="0"/>
              </a:rPr>
              <a:t>return</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0; </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endParaRPr lang="en-US" dirty="0">
              <a:solidFill>
                <a:schemeClr val="bg1"/>
              </a:solidFill>
              <a:latin typeface="Consolas" pitchFamily="49" charset="0"/>
              <a:cs typeface="Consolas" pitchFamily="49" charset="0"/>
            </a:endParaRPr>
          </a:p>
        </p:txBody>
      </p:sp>
      <p:sp>
        <p:nvSpPr>
          <p:cNvPr id="4" name="Rectangle 3"/>
          <p:cNvSpPr/>
          <p:nvPr/>
        </p:nvSpPr>
        <p:spPr>
          <a:xfrm>
            <a:off x="2624621" y="1269011"/>
            <a:ext cx="2673617" cy="1080296"/>
          </a:xfrm>
          <a:prstGeom prst="rect">
            <a:avLst/>
          </a:prstGeom>
          <a:solidFill>
            <a:schemeClr val="accent1">
              <a:lumMod val="20000"/>
              <a:lumOff val="80000"/>
            </a:schemeClr>
          </a:solidFill>
        </p:spPr>
        <p:txBody>
          <a:bodyPr wrap="none" lIns="82296" tIns="41148" rIns="82296" bIns="41148">
            <a:spAutoFit/>
          </a:bodyPr>
          <a:lstStyle/>
          <a:p>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nvcc</a:t>
            </a:r>
            <a:r>
              <a:rPr lang="en-US" dirty="0">
                <a:solidFill>
                  <a:schemeClr val="bg1"/>
                </a:solidFill>
                <a:latin typeface="Consolas" pitchFamily="49" charset="0"/>
                <a:cs typeface="Consolas" pitchFamily="49" charset="0"/>
              </a:rPr>
              <a:t> hello_world.cu </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a.out</a:t>
            </a:r>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Hello World from CPU!</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Hello World from GPU!</a:t>
            </a:r>
            <a:endParaRPr lang="en-US" dirty="0">
              <a:solidFill>
                <a:schemeClr val="bg1"/>
              </a:solidFill>
              <a:latin typeface="Consolas" pitchFamily="49" charset="0"/>
              <a:cs typeface="Consolas" pitchFamily="49" charset="0"/>
            </a:endParaRPr>
          </a:p>
        </p:txBody>
      </p:sp>
      <p:sp>
        <p:nvSpPr>
          <p:cNvPr id="7" name="Title 1"/>
          <p:cNvSpPr>
            <a:spLocks noGrp="1"/>
          </p:cNvSpPr>
          <p:nvPr>
            <p:ph type="title"/>
          </p:nvPr>
        </p:nvSpPr>
        <p:spPr>
          <a:xfrm>
            <a:off x="373761" y="347472"/>
            <a:ext cx="7482078" cy="1338828"/>
          </a:xfrm>
        </p:spPr>
        <p:txBody>
          <a:bodyPr/>
          <a:lstStyle/>
          <a:p>
            <a:r>
              <a:rPr lang="en-US" dirty="0" smtClean="0"/>
              <a:t/>
            </a:r>
            <a:br>
              <a:rPr lang="en-US" dirty="0" smtClean="0"/>
            </a:br>
            <a:r>
              <a:rPr lang="en-US" dirty="0" smtClean="0"/>
              <a:t>CUDA Toolkit</a:t>
            </a:r>
            <a:br>
              <a:rPr lang="en-US" dirty="0" smtClean="0"/>
            </a:br>
            <a:endParaRPr lang="en-US" dirty="0"/>
          </a:p>
        </p:txBody>
      </p:sp>
      <p:sp>
        <p:nvSpPr>
          <p:cNvPr id="6" name="Text Placeholder 5"/>
          <p:cNvSpPr>
            <a:spLocks noGrp="1"/>
          </p:cNvSpPr>
          <p:nvPr>
            <p:ph type="body" sz="quarter" idx="10"/>
          </p:nvPr>
        </p:nvSpPr>
        <p:spPr/>
        <p:txBody>
          <a:bodyPr/>
          <a:lstStyle/>
          <a:p>
            <a:r>
              <a:rPr lang="en-US" dirty="0" smtClean="0"/>
              <a:t>Hello World</a:t>
            </a:r>
            <a:endParaRPr 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461" t="12280" r="49905" b="4906"/>
          <a:stretch/>
        </p:blipFill>
        <p:spPr bwMode="auto">
          <a:xfrm>
            <a:off x="5500687" y="604461"/>
            <a:ext cx="2628753" cy="5300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https://www.researchgate.net/profile/Roberto_Lotufo/publication/228721859/figure/fig1/Figure-2-NVIDIA's-CUDA-platform-for-parallel-processing-on-NVIDIA-GPUs-Key-ele-ments.png"/>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4800"/>
                    </a14:imgEffect>
                  </a14:imgLayer>
                </a14:imgProps>
              </a:ext>
              <a:ext uri="{28A0092B-C50C-407E-A947-70E740481C1C}">
                <a14:useLocalDpi xmlns:a14="http://schemas.microsoft.com/office/drawing/2010/main" val="0"/>
              </a:ext>
            </a:extLst>
          </a:blip>
          <a:srcRect l="1444" t="2234" r="1785"/>
          <a:stretch/>
        </p:blipFill>
        <p:spPr bwMode="auto">
          <a:xfrm>
            <a:off x="3572094" y="4527835"/>
            <a:ext cx="1793081" cy="138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Title &amp; Bullet ">
  <a:themeElements>
    <a:clrScheme name="NVIDIA + Cal Poly">
      <a:dk1>
        <a:srgbClr val="6F6F6F"/>
      </a:dk1>
      <a:lt1>
        <a:srgbClr val="FFFFFF"/>
      </a:lt1>
      <a:dk2>
        <a:srgbClr val="000000"/>
      </a:dk2>
      <a:lt2>
        <a:srgbClr val="333333"/>
      </a:lt2>
      <a:accent1>
        <a:srgbClr val="76B900"/>
      </a:accent1>
      <a:accent2>
        <a:srgbClr val="08552B"/>
      </a:accent2>
      <a:accent3>
        <a:srgbClr val="007A43"/>
      </a:accent3>
      <a:accent4>
        <a:srgbClr val="006A9A"/>
      </a:accent4>
      <a:accent5>
        <a:srgbClr val="FA6300"/>
      </a:accent5>
      <a:accent6>
        <a:srgbClr val="006A9A"/>
      </a:accent6>
      <a:hlink>
        <a:srgbClr val="76B900"/>
      </a:hlink>
      <a:folHlink>
        <a:srgbClr val="004831"/>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dirty="0" smtClean="0">
            <a:solidFill>
              <a:schemeClr val="bg2"/>
            </a:solidFill>
            <a:latin typeface="Arial" panose="020B0604020202020204" pitchFamily="34" charset="0"/>
            <a:cs typeface="Arial" panose="020B0604020202020204" pitchFamily="34" charset="0"/>
          </a:defRPr>
        </a:defPPr>
      </a:lst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1830</TotalTime>
  <Words>4722</Words>
  <Application>Microsoft Office PowerPoint</Application>
  <PresentationFormat>Custom</PresentationFormat>
  <Paragraphs>649</Paragraphs>
  <Slides>38</Slides>
  <Notes>34</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1_Title &amp; Bullet </vt:lpstr>
      <vt:lpstr>​Module 1.2x – Course Introduction</vt:lpstr>
      <vt:lpstr>PowerPoint Presentation</vt:lpstr>
      <vt:lpstr>PowerPoint Presentation</vt:lpstr>
      <vt:lpstr>PowerPoint Presentation</vt:lpstr>
      <vt:lpstr>PowerPoint Presentation</vt:lpstr>
      <vt:lpstr> Jetson Linux SDK</vt:lpstr>
      <vt:lpstr> Jetson SDK: The Details</vt:lpstr>
      <vt:lpstr> JETPACK</vt:lpstr>
      <vt:lpstr> CUDA Toolkit </vt:lpstr>
      <vt:lpstr> CUDA TOOLKIT</vt:lpstr>
      <vt:lpstr>PowerPoint Presentation</vt:lpstr>
      <vt:lpstr>PowerPoint Presentation</vt:lpstr>
      <vt:lpstr> Tegra System</vt:lpstr>
      <vt:lpstr> VisionWorks™</vt:lpstr>
      <vt:lpstr>VisionWorks™  Software stack</vt:lpstr>
      <vt:lpstr>Visionworks™ Primitives</vt:lpstr>
      <vt:lpstr>PowerPoint Presentation</vt:lpstr>
      <vt:lpstr>VisionWorks™ Sample Pipelines</vt:lpstr>
      <vt:lpstr>Feature Tracking Sample</vt:lpstr>
      <vt:lpstr>pyr/LTK OPTICAL FLOW</vt:lpstr>
      <vt:lpstr>Samples</vt:lpstr>
      <vt:lpstr>Samples</vt:lpstr>
      <vt:lpstr>Samples</vt:lpstr>
      <vt:lpstr>Samples</vt:lpstr>
      <vt:lpstr>DEEP LEARNING AND AUTONOMY</vt:lpstr>
      <vt:lpstr> At the Frontier of </vt:lpstr>
      <vt:lpstr> How far has autonomy come?</vt:lpstr>
      <vt:lpstr>PowerPoint Presentation</vt:lpstr>
      <vt:lpstr> Machine Learning using </vt:lpstr>
      <vt:lpstr> Train, then Deploy </vt:lpstr>
      <vt:lpstr>cuDNN</vt:lpstr>
      <vt:lpstr>PowerPoint Presentation</vt:lpstr>
      <vt:lpstr>DEEP VIZ TOOLBOX</vt:lpstr>
      <vt:lpstr> IMAGE CAPTIONING WITH</vt:lpstr>
      <vt:lpstr> PLAYING ATARI WITH</vt:lpstr>
      <vt:lpstr> END-To-END DEEP LEARNING FOR </vt:lpstr>
      <vt:lpstr> ONE ARCHITECTURE</vt:lpstr>
      <vt:lpstr>PowerPoint Presentation</vt:lpstr>
    </vt:vector>
  </TitlesOfParts>
  <Company>NVIDIA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NVIDIA</cp:lastModifiedBy>
  <cp:revision>89</cp:revision>
  <dcterms:created xsi:type="dcterms:W3CDTF">2015-09-22T16:38:29Z</dcterms:created>
  <dcterms:modified xsi:type="dcterms:W3CDTF">2016-04-01T16:36:02Z</dcterms:modified>
</cp:coreProperties>
</file>